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9"/>
  </p:notesMasterIdLst>
  <p:sldIdLst>
    <p:sldId id="256" r:id="rId2"/>
    <p:sldId id="262" r:id="rId3"/>
    <p:sldId id="257" r:id="rId4"/>
    <p:sldId id="350" r:id="rId5"/>
    <p:sldId id="351" r:id="rId6"/>
    <p:sldId id="352" r:id="rId7"/>
    <p:sldId id="367" r:id="rId8"/>
    <p:sldId id="353" r:id="rId9"/>
    <p:sldId id="354" r:id="rId10"/>
    <p:sldId id="368" r:id="rId11"/>
    <p:sldId id="355" r:id="rId12"/>
    <p:sldId id="356" r:id="rId13"/>
    <p:sldId id="358" r:id="rId14"/>
    <p:sldId id="369" r:id="rId15"/>
    <p:sldId id="359" r:id="rId16"/>
    <p:sldId id="360" r:id="rId17"/>
    <p:sldId id="370" r:id="rId18"/>
    <p:sldId id="348" r:id="rId19"/>
    <p:sldId id="349" r:id="rId20"/>
    <p:sldId id="362" r:id="rId21"/>
    <p:sldId id="363" r:id="rId22"/>
    <p:sldId id="365" r:id="rId23"/>
    <p:sldId id="366" r:id="rId24"/>
    <p:sldId id="280" r:id="rId25"/>
    <p:sldId id="284" r:id="rId26"/>
    <p:sldId id="282" r:id="rId27"/>
    <p:sldId id="286" r:id="rId28"/>
  </p:sldIdLst>
  <p:sldSz cx="9144000" cy="6858000" type="screen4x3"/>
  <p:notesSz cx="6858000" cy="9144000"/>
  <p:embeddedFontLst>
    <p:embeddedFont>
      <p:font typeface="맑은 고딕" panose="020B0503020000020004" pitchFamily="50" charset="-127"/>
      <p:regular r:id="rId30"/>
      <p:bold r:id="rId31"/>
    </p:embeddedFont>
    <p:embeddedFont>
      <p:font typeface="HY중고딕" panose="02030600000101010101" pitchFamily="18" charset="-127"/>
      <p:regular r:id="rId32"/>
    </p:embeddedFont>
    <p:embeddedFont>
      <p:font typeface="Franklin Gothic Medium" panose="020B0603020102020204" pitchFamily="34" charset="0"/>
      <p:regular r:id="rId33"/>
      <p:italic r:id="rId34"/>
    </p:embeddedFont>
    <p:embeddedFont>
      <p:font typeface="HY강M" panose="02030600000101010101" pitchFamily="18" charset="-127"/>
      <p:regular r:id="rId35"/>
    </p:embeddedFont>
    <p:embeddedFont>
      <p:font typeface="HY강B" panose="02030600000101010101" pitchFamily="18" charset="-127"/>
      <p:regular r:id="rId36"/>
    </p:embeddedFont>
    <p:embeddedFont>
      <p:font typeface="HY견고딕" panose="02030600000101010101" pitchFamily="18" charset="-127"/>
      <p:regular r:id="rId37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">
          <p15:clr>
            <a:srgbClr val="A4A3A4"/>
          </p15:clr>
        </p15:guide>
        <p15:guide id="2" orient="horz" pos="1434">
          <p15:clr>
            <a:srgbClr val="A4A3A4"/>
          </p15:clr>
        </p15:guide>
        <p15:guide id="3" pos="793">
          <p15:clr>
            <a:srgbClr val="A4A3A4"/>
          </p15:clr>
        </p15:guide>
        <p15:guide id="4" pos="5329">
          <p15:clr>
            <a:srgbClr val="A4A3A4"/>
          </p15:clr>
        </p15:guide>
        <p15:guide id="5" pos="635">
          <p15:clr>
            <a:srgbClr val="A4A3A4"/>
          </p15:clr>
        </p15:guide>
        <p15:guide id="6" pos="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CD5B5"/>
    <a:srgbClr val="17375E"/>
    <a:srgbClr val="F2CAA9"/>
    <a:srgbClr val="FBCAA2"/>
    <a:srgbClr val="0070C0"/>
    <a:srgbClr val="009900"/>
    <a:srgbClr val="0000FF"/>
    <a:srgbClr val="FF99CC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보통 스타일 3 - 강조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밝은 스타일 3 - 강조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테마 스타일 1 - 강조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테마 스타일 1 - 강조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보통 스타일 1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69" autoAdjust="0"/>
    <p:restoredTop sz="99852" autoAdjust="0"/>
  </p:normalViewPr>
  <p:slideViewPr>
    <p:cSldViewPr>
      <p:cViewPr varScale="1">
        <p:scale>
          <a:sx n="64" d="100"/>
          <a:sy n="64" d="100"/>
        </p:scale>
        <p:origin x="498" y="60"/>
      </p:cViewPr>
      <p:guideLst>
        <p:guide orient="horz" pos="391"/>
        <p:guide orient="horz" pos="1434"/>
        <p:guide pos="793"/>
        <p:guide pos="5329"/>
        <p:guide pos="635"/>
        <p:guide pos="49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4.fntdata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3.fntdata"/><Relationship Id="rId37" Type="http://schemas.openxmlformats.org/officeDocument/2006/relationships/font" Target="fonts/font8.fnt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35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3E757-9739-4ABC-AC64-0520BF71508C}" type="datetimeFigureOut">
              <a:rPr lang="ko-KR" altLang="en-US" smtClean="0"/>
              <a:t>2018-05-08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73277-8C0C-4384-A7E4-952D6B5AED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8692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제목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5442892" cy="608087"/>
          </a:xfrm>
        </p:spPr>
        <p:txBody>
          <a:bodyPr>
            <a:normAutofit/>
          </a:bodyPr>
          <a:lstStyle>
            <a:lvl1pPr algn="l">
              <a:defRPr sz="2800" b="0">
                <a:solidFill>
                  <a:schemeClr val="tx1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en-US" altLang="ko-KR" dirty="0" smtClean="0"/>
              <a:t>01 Master Title</a:t>
            </a:r>
            <a:endParaRPr lang="ko-KR" altLang="en-US" dirty="0"/>
          </a:p>
        </p:txBody>
      </p:sp>
      <p:sp>
        <p:nvSpPr>
          <p:cNvPr id="23" name="슬라이드 번호 개체 틀 5"/>
          <p:cNvSpPr txBox="1">
            <a:spLocks/>
          </p:cNvSpPr>
          <p:nvPr userDrawn="1"/>
        </p:nvSpPr>
        <p:spPr>
          <a:xfrm>
            <a:off x="6830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3576E81-A56B-480E-A20F-D61CC2AD3A2E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25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7092280" y="146398"/>
            <a:ext cx="1872208" cy="258266"/>
          </a:xfrm>
        </p:spPr>
        <p:txBody>
          <a:bodyPr anchor="b">
            <a:noAutofit/>
          </a:bodyPr>
          <a:lstStyle>
            <a:lvl1pPr marL="0" indent="0" algn="r">
              <a:buNone/>
              <a:defRPr sz="1300" baseline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중고딕" pitchFamily="18" charset="-127"/>
                <a:ea typeface="HY중고딕" pitchFamily="18" charset="-127"/>
              </a:defRPr>
            </a:lvl2pPr>
            <a:lvl3pPr>
              <a:defRPr sz="2000">
                <a:latin typeface="HY중고딕" pitchFamily="18" charset="-127"/>
                <a:ea typeface="HY중고딕" pitchFamily="18" charset="-127"/>
              </a:defRPr>
            </a:lvl3pPr>
            <a:lvl4pPr>
              <a:defRPr sz="2000">
                <a:latin typeface="HY중고딕" pitchFamily="18" charset="-127"/>
                <a:ea typeface="HY중고딕" pitchFamily="18" charset="-127"/>
              </a:defRPr>
            </a:lvl4pPr>
            <a:lvl5pPr>
              <a:defRPr sz="2000">
                <a:latin typeface="HY중고딕" pitchFamily="18" charset="-127"/>
                <a:ea typeface="HY중고딕" pitchFamily="18" charset="-127"/>
              </a:defRPr>
            </a:lvl5pPr>
          </a:lstStyle>
          <a:p>
            <a:pPr lvl="0"/>
            <a:r>
              <a:rPr lang="en-US" altLang="ko-KR" dirty="0" smtClean="0"/>
              <a:t>1 My Everyday Life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0378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00_work\디자인 메뉴얼\UI_국어\00_UI_국어psd\b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817" y="-6400"/>
            <a:ext cx="9213329" cy="6891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932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5" name="Picture 3" descr="C:\Users\VS\Desktop\Untitled-3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5990"/>
            <a:ext cx="648072" cy="51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제목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5442892" cy="608087"/>
          </a:xfrm>
        </p:spPr>
        <p:txBody>
          <a:bodyPr>
            <a:normAutofit/>
          </a:bodyPr>
          <a:lstStyle>
            <a:lvl1pPr algn="l">
              <a:defRPr sz="2800" b="0">
                <a:solidFill>
                  <a:schemeClr val="tx1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en-US" altLang="ko-KR" dirty="0" smtClean="0"/>
              <a:t>01 Master Title</a:t>
            </a:r>
            <a:endParaRPr lang="ko-KR" altLang="en-US" dirty="0"/>
          </a:p>
        </p:txBody>
      </p:sp>
      <p:sp>
        <p:nvSpPr>
          <p:cNvPr id="14" name="모서리가 둥근 직사각형 13"/>
          <p:cNvSpPr/>
          <p:nvPr userDrawn="1"/>
        </p:nvSpPr>
        <p:spPr>
          <a:xfrm>
            <a:off x="107504" y="666750"/>
            <a:ext cx="8928992" cy="6090715"/>
          </a:xfrm>
          <a:prstGeom prst="roundRect">
            <a:avLst>
              <a:gd name="adj" fmla="val 2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슬라이드 번호 개체 틀 5"/>
          <p:cNvSpPr txBox="1">
            <a:spLocks/>
          </p:cNvSpPr>
          <p:nvPr userDrawn="1"/>
        </p:nvSpPr>
        <p:spPr>
          <a:xfrm>
            <a:off x="6830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3576E81-A56B-480E-A20F-D61CC2AD3A2E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17" name="텍스트 개체 틀 8"/>
          <p:cNvSpPr>
            <a:spLocks noGrp="1"/>
          </p:cNvSpPr>
          <p:nvPr>
            <p:ph type="body" sz="quarter" idx="10" hasCustomPrompt="1"/>
          </p:nvPr>
        </p:nvSpPr>
        <p:spPr>
          <a:xfrm>
            <a:off x="660276" y="892622"/>
            <a:ext cx="7363148" cy="52015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ko-KR" altLang="en-US" sz="2800" b="0" baseline="0" dirty="0">
                <a:solidFill>
                  <a:schemeClr val="tx1"/>
                </a:solidFill>
                <a:effectLst/>
                <a:latin typeface="+mn-ea"/>
                <a:cs typeface="+mj-cs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altLang="ko-KR" dirty="0" smtClean="0"/>
              <a:t>TEXT STYLE EDIT</a:t>
            </a:r>
            <a:endParaRPr lang="ko-KR" altLang="en-US" dirty="0"/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6444208" y="146398"/>
            <a:ext cx="1907146" cy="330274"/>
          </a:xfrm>
        </p:spPr>
        <p:txBody>
          <a:bodyPr anchor="b">
            <a:noAutofit/>
          </a:bodyPr>
          <a:lstStyle>
            <a:lvl1pPr marL="0" indent="0" algn="r">
              <a:buNone/>
              <a:defRPr sz="1300" baseline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중고딕" pitchFamily="18" charset="-127"/>
                <a:ea typeface="HY중고딕" pitchFamily="18" charset="-127"/>
              </a:defRPr>
            </a:lvl2pPr>
            <a:lvl3pPr>
              <a:defRPr sz="2000">
                <a:latin typeface="HY중고딕" pitchFamily="18" charset="-127"/>
                <a:ea typeface="HY중고딕" pitchFamily="18" charset="-127"/>
              </a:defRPr>
            </a:lvl3pPr>
            <a:lvl4pPr>
              <a:defRPr sz="2000">
                <a:latin typeface="HY중고딕" pitchFamily="18" charset="-127"/>
                <a:ea typeface="HY중고딕" pitchFamily="18" charset="-127"/>
              </a:defRPr>
            </a:lvl4pPr>
            <a:lvl5pPr>
              <a:defRPr sz="2000">
                <a:latin typeface="HY중고딕" pitchFamily="18" charset="-127"/>
                <a:ea typeface="HY중고딕" pitchFamily="18" charset="-127"/>
              </a:defRPr>
            </a:lvl5pPr>
          </a:lstStyle>
          <a:p>
            <a:pPr lvl="0"/>
            <a:r>
              <a:rPr lang="en-US" altLang="ko-KR" dirty="0" smtClean="0"/>
              <a:t>1 My Everyday Life</a:t>
            </a:r>
            <a:endParaRPr lang="ko-KR" altLang="en-US" dirty="0"/>
          </a:p>
        </p:txBody>
      </p:sp>
      <p:sp>
        <p:nvSpPr>
          <p:cNvPr id="12" name="모서리가 둥근 직사각형 11"/>
          <p:cNvSpPr/>
          <p:nvPr userDrawn="1"/>
        </p:nvSpPr>
        <p:spPr>
          <a:xfrm>
            <a:off x="179511" y="742951"/>
            <a:ext cx="8783514" cy="5905500"/>
          </a:xfrm>
          <a:prstGeom prst="roundRect">
            <a:avLst>
              <a:gd name="adj" fmla="val 1954"/>
            </a:avLst>
          </a:prstGeom>
          <a:noFill/>
          <a:ln>
            <a:solidFill>
              <a:schemeClr val="bg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856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663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38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1E7B8-11DE-41B3-AD88-1B5ED4077A8D}" type="datetimeFigureOut">
              <a:rPr lang="ko-KR" altLang="en-US" smtClean="0"/>
              <a:pPr/>
              <a:t>2018-05-08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A9A52-06C3-4ADD-8B4D-9568882326B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2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7" r:id="rId2"/>
    <p:sldLayoutId id="2147483649" r:id="rId3"/>
    <p:sldLayoutId id="2147483655" r:id="rId4"/>
    <p:sldLayoutId id="2147483656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" name="그룹 198"/>
          <p:cNvGrpSpPr/>
          <p:nvPr/>
        </p:nvGrpSpPr>
        <p:grpSpPr>
          <a:xfrm rot="19910012">
            <a:off x="4309324" y="757556"/>
            <a:ext cx="4629349" cy="4950224"/>
            <a:chOff x="3198010" y="764704"/>
            <a:chExt cx="5894354" cy="6036984"/>
          </a:xfrm>
        </p:grpSpPr>
        <p:grpSp>
          <p:nvGrpSpPr>
            <p:cNvPr id="48" name="그룹 47"/>
            <p:cNvGrpSpPr/>
            <p:nvPr/>
          </p:nvGrpSpPr>
          <p:grpSpPr>
            <a:xfrm>
              <a:off x="5436096" y="764704"/>
              <a:ext cx="1302991" cy="2868632"/>
              <a:chOff x="6300192" y="768600"/>
              <a:chExt cx="1634480" cy="3380479"/>
            </a:xfrm>
          </p:grpSpPr>
          <p:grpSp>
            <p:nvGrpSpPr>
              <p:cNvPr id="49" name="그룹 48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60" name="이등변 삼각형 59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1" name="이등변 삼각형 60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2" name="이등변 삼각형 61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50" name="그룹 49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58" name="타원 57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9" name="타원 58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51" name="그룹 50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56" name="순서도: 지연 55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7" name="순서도: 지연 56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52" name="그룹 51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53" name="타원 52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4" name="타원 53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5" name="타원 54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24" name="그룹 123"/>
            <p:cNvGrpSpPr/>
            <p:nvPr/>
          </p:nvGrpSpPr>
          <p:grpSpPr>
            <a:xfrm rot="10800000">
              <a:off x="5508105" y="3933056"/>
              <a:ext cx="1302991" cy="2868632"/>
              <a:chOff x="6300192" y="768600"/>
              <a:chExt cx="1634480" cy="3380479"/>
            </a:xfrm>
          </p:grpSpPr>
          <p:grpSp>
            <p:nvGrpSpPr>
              <p:cNvPr id="125" name="그룹 12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36" name="이등변 삼각형 13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37" name="이등변 삼각형 13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38" name="이등변 삼각형 13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26" name="그룹 12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34" name="타원 13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5" name="타원 13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27" name="그룹 12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32" name="순서도: 지연 13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3" name="순서도: 지연 13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28" name="그룹 12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29" name="타원 12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0" name="타원 12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1" name="타원 13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39" name="그룹 138"/>
            <p:cNvGrpSpPr/>
            <p:nvPr/>
          </p:nvGrpSpPr>
          <p:grpSpPr>
            <a:xfrm rot="14527420">
              <a:off x="3980830" y="3207918"/>
              <a:ext cx="1302991" cy="2868632"/>
              <a:chOff x="6300192" y="768600"/>
              <a:chExt cx="1634480" cy="3380479"/>
            </a:xfrm>
          </p:grpSpPr>
          <p:grpSp>
            <p:nvGrpSpPr>
              <p:cNvPr id="140" name="그룹 139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51" name="이등변 삼각형 150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52" name="이등변 삼각형 151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53" name="이등변 삼각형 152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41" name="그룹 140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49" name="타원 148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50" name="타원 149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42" name="그룹 141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47" name="순서도: 지연 146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8" name="순서도: 지연 147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43" name="그룹 142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44" name="타원 143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5" name="타원 144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6" name="타원 145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54" name="그룹 153"/>
            <p:cNvGrpSpPr/>
            <p:nvPr/>
          </p:nvGrpSpPr>
          <p:grpSpPr>
            <a:xfrm rot="18307766">
              <a:off x="4028294" y="1500609"/>
              <a:ext cx="1302991" cy="2868632"/>
              <a:chOff x="6300192" y="768600"/>
              <a:chExt cx="1634480" cy="3380479"/>
            </a:xfrm>
          </p:grpSpPr>
          <p:grpSp>
            <p:nvGrpSpPr>
              <p:cNvPr id="155" name="그룹 15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66" name="이등변 삼각형 16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67" name="이등변 삼각형 16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68" name="이등변 삼각형 16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56" name="그룹 15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64" name="타원 16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5" name="타원 16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57" name="그룹 15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62" name="순서도: 지연 16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3" name="순서도: 지연 16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58" name="그룹 15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59" name="타원 15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0" name="타원 15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1" name="타원 16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69" name="그룹 168"/>
            <p:cNvGrpSpPr/>
            <p:nvPr/>
          </p:nvGrpSpPr>
          <p:grpSpPr>
            <a:xfrm rot="3420074">
              <a:off x="6909980" y="1459215"/>
              <a:ext cx="1302991" cy="2868632"/>
              <a:chOff x="6300192" y="768600"/>
              <a:chExt cx="1634480" cy="3380479"/>
            </a:xfrm>
          </p:grpSpPr>
          <p:grpSp>
            <p:nvGrpSpPr>
              <p:cNvPr id="170" name="그룹 169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81" name="이등변 삼각형 180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2" name="이등변 삼각형 181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3" name="이등변 삼각형 182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71" name="그룹 170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79" name="타원 178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80" name="타원 179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72" name="그룹 171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77" name="순서도: 지연 176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8" name="순서도: 지연 177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73" name="그룹 172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74" name="타원 173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5" name="타원 174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6" name="타원 175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84" name="그룹 183"/>
            <p:cNvGrpSpPr/>
            <p:nvPr/>
          </p:nvGrpSpPr>
          <p:grpSpPr>
            <a:xfrm rot="7013989">
              <a:off x="7006552" y="3133200"/>
              <a:ext cx="1302991" cy="2868632"/>
              <a:chOff x="6300192" y="768600"/>
              <a:chExt cx="1634480" cy="3380479"/>
            </a:xfrm>
          </p:grpSpPr>
          <p:grpSp>
            <p:nvGrpSpPr>
              <p:cNvPr id="185" name="그룹 18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96" name="이등변 삼각형 19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97" name="이등변 삼각형 19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98" name="이등변 삼각형 19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86" name="그룹 18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94" name="타원 19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5" name="타원 19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87" name="그룹 18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92" name="순서도: 지연 19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3" name="순서도: 지연 19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88" name="그룹 18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89" name="타원 18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0" name="타원 18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1" name="타원 19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</p:grpSp>
      <p:sp>
        <p:nvSpPr>
          <p:cNvPr id="115" name="순서도: 대체 처리 114"/>
          <p:cNvSpPr/>
          <p:nvPr/>
        </p:nvSpPr>
        <p:spPr>
          <a:xfrm>
            <a:off x="6156176" y="121295"/>
            <a:ext cx="2952328" cy="643409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800" dirty="0" smtClean="0">
                <a:solidFill>
                  <a:srgbClr val="FFFF00"/>
                </a:solidFill>
                <a:latin typeface="HY강B" pitchFamily="18" charset="-127"/>
                <a:ea typeface="HY강B" pitchFamily="18" charset="-127"/>
              </a:rPr>
              <a:t>중등 영어 </a:t>
            </a:r>
            <a:r>
              <a:rPr lang="en-US" altLang="ko-KR" sz="2800" dirty="0" smtClean="0">
                <a:solidFill>
                  <a:srgbClr val="FFFF00"/>
                </a:solidFill>
                <a:latin typeface="HY강B" pitchFamily="18" charset="-127"/>
                <a:ea typeface="HY강B" pitchFamily="18" charset="-127"/>
              </a:rPr>
              <a:t>3-2</a:t>
            </a:r>
            <a:endParaRPr lang="ko-KR" altLang="en-US" sz="2800" dirty="0">
              <a:solidFill>
                <a:srgbClr val="FFFF00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16" name="모서리가 둥근 직사각형 115"/>
          <p:cNvSpPr/>
          <p:nvPr/>
        </p:nvSpPr>
        <p:spPr>
          <a:xfrm>
            <a:off x="283050" y="3264224"/>
            <a:ext cx="4664928" cy="2673203"/>
          </a:xfrm>
          <a:prstGeom prst="roundRect">
            <a:avLst/>
          </a:prstGeom>
          <a:solidFill>
            <a:srgbClr val="FFFF99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4000" b="1" dirty="0" smtClean="0">
                <a:solidFill>
                  <a:schemeClr val="accent4">
                    <a:lumMod val="75000"/>
                  </a:schemeClr>
                </a:solidFill>
                <a:ea typeface="+mj-ea"/>
              </a:rPr>
              <a:t>Lesson 11</a:t>
            </a:r>
            <a:endParaRPr lang="en-US" altLang="ko-KR" sz="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altLang="ko-KR" sz="3200" b="1" dirty="0" smtClean="0">
                <a:solidFill>
                  <a:srgbClr val="17375E"/>
                </a:solidFill>
              </a:rPr>
              <a:t>The clerk </a:t>
            </a:r>
            <a:r>
              <a:rPr lang="en-US" altLang="ko-KR" sz="3200" b="1" dirty="0" smtClean="0">
                <a:solidFill>
                  <a:srgbClr val="0070C0"/>
                </a:solidFill>
              </a:rPr>
              <a:t>told </a:t>
            </a:r>
            <a:r>
              <a:rPr lang="en-US" altLang="ko-KR" sz="3200" b="1" dirty="0" smtClean="0">
                <a:solidFill>
                  <a:srgbClr val="17375E"/>
                </a:solidFill>
              </a:rPr>
              <a:t>me</a:t>
            </a:r>
            <a:r>
              <a:rPr lang="en-US" altLang="ko-KR" sz="3200" b="1" dirty="0" smtClean="0">
                <a:solidFill>
                  <a:srgbClr val="0070C0"/>
                </a:solidFill>
              </a:rPr>
              <a:t> that he </a:t>
            </a:r>
            <a:r>
              <a:rPr lang="en-US" altLang="ko-KR" sz="3200" b="1" dirty="0" smtClean="0">
                <a:solidFill>
                  <a:srgbClr val="17375E"/>
                </a:solidFill>
              </a:rPr>
              <a:t>could wrap it up.</a:t>
            </a:r>
            <a:endParaRPr lang="ko-KR" altLang="en-US" sz="3200" b="1" dirty="0" smtClean="0">
              <a:solidFill>
                <a:srgbClr val="17375E"/>
              </a:solidFill>
            </a:endParaRPr>
          </a:p>
        </p:txBody>
      </p:sp>
      <p:grpSp>
        <p:nvGrpSpPr>
          <p:cNvPr id="102" name="그룹 101"/>
          <p:cNvGrpSpPr/>
          <p:nvPr/>
        </p:nvGrpSpPr>
        <p:grpSpPr>
          <a:xfrm>
            <a:off x="378465" y="-15893"/>
            <a:ext cx="2897393" cy="2183447"/>
            <a:chOff x="378465" y="-15893"/>
            <a:chExt cx="2897393" cy="2183447"/>
          </a:xfrm>
        </p:grpSpPr>
        <p:sp>
          <p:nvSpPr>
            <p:cNvPr id="103" name="순서도: 지연 102"/>
            <p:cNvSpPr/>
            <p:nvPr/>
          </p:nvSpPr>
          <p:spPr>
            <a:xfrm rot="5400000">
              <a:off x="1128081" y="-136368"/>
              <a:ext cx="2027301" cy="2268252"/>
            </a:xfrm>
            <a:prstGeom prst="flowChartDelay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4" name="타원형 설명선 103"/>
            <p:cNvSpPr/>
            <p:nvPr/>
          </p:nvSpPr>
          <p:spPr>
            <a:xfrm>
              <a:off x="378465" y="188276"/>
              <a:ext cx="996147" cy="936468"/>
            </a:xfrm>
            <a:prstGeom prst="wedgeEllipseCallout">
              <a:avLst>
                <a:gd name="adj1" fmla="val 27531"/>
                <a:gd name="adj2" fmla="val 56488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66"/>
                </a:solidFill>
              </a:endParaRPr>
            </a:p>
          </p:txBody>
        </p:sp>
        <p:grpSp>
          <p:nvGrpSpPr>
            <p:cNvPr id="105" name="그룹 104"/>
            <p:cNvGrpSpPr/>
            <p:nvPr/>
          </p:nvGrpSpPr>
          <p:grpSpPr>
            <a:xfrm>
              <a:off x="444490" y="327970"/>
              <a:ext cx="864096" cy="657080"/>
              <a:chOff x="755576" y="1663857"/>
              <a:chExt cx="864096" cy="657080"/>
            </a:xfrm>
          </p:grpSpPr>
          <p:sp>
            <p:nvSpPr>
              <p:cNvPr id="107" name="TextBox 106"/>
              <p:cNvSpPr txBox="1"/>
              <p:nvPr/>
            </p:nvSpPr>
            <p:spPr>
              <a:xfrm>
                <a:off x="755576" y="1663857"/>
                <a:ext cx="7200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800" dirty="0">
                    <a:solidFill>
                      <a:schemeClr val="bg1"/>
                    </a:solidFill>
                    <a:latin typeface="HY강B" pitchFamily="18" charset="-127"/>
                    <a:ea typeface="HY강B" pitchFamily="18" charset="-127"/>
                  </a:rPr>
                  <a:t>올</a:t>
                </a:r>
                <a:endParaRPr lang="ko-KR" altLang="en-US" sz="2800" dirty="0">
                  <a:solidFill>
                    <a:schemeClr val="bg1"/>
                  </a:solidFill>
                  <a:latin typeface="HY강B" pitchFamily="18" charset="-127"/>
                  <a:ea typeface="HY강B" pitchFamily="18" charset="-127"/>
                </a:endParaRPr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1073575" y="1797717"/>
                <a:ext cx="54609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800" dirty="0" smtClean="0">
                    <a:solidFill>
                      <a:schemeClr val="bg1"/>
                    </a:solidFill>
                    <a:latin typeface="HY강B" pitchFamily="18" charset="-127"/>
                    <a:ea typeface="HY강B" pitchFamily="18" charset="-127"/>
                  </a:rPr>
                  <a:t>댓</a:t>
                </a:r>
                <a:endParaRPr lang="ko-KR" altLang="en-US" sz="2800" dirty="0">
                  <a:solidFill>
                    <a:schemeClr val="bg1"/>
                  </a:solidFill>
                  <a:latin typeface="HY강B" pitchFamily="18" charset="-127"/>
                  <a:ea typeface="HY강B" pitchFamily="18" charset="-127"/>
                </a:endParaRPr>
              </a:p>
            </p:txBody>
          </p:sp>
        </p:grpSp>
        <p:sp>
          <p:nvSpPr>
            <p:cNvPr id="106" name="TextBox 105"/>
            <p:cNvSpPr txBox="1"/>
            <p:nvPr/>
          </p:nvSpPr>
          <p:spPr>
            <a:xfrm>
              <a:off x="1151618" y="1090336"/>
              <a:ext cx="212424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3200" dirty="0">
                  <a:solidFill>
                    <a:srgbClr val="FF0066"/>
                  </a:solidFill>
                </a:rPr>
                <a:t>진도</a:t>
              </a:r>
              <a:r>
                <a:rPr lang="en-US" altLang="ko-KR" sz="3200" dirty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ko-KR" altLang="en-US" sz="3200" dirty="0"/>
                <a:t>교재</a:t>
              </a:r>
            </a:p>
            <a:p>
              <a:endParaRPr lang="ko-KR" alt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2726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순서도: 대체 처리 6"/>
          <p:cNvSpPr/>
          <p:nvPr/>
        </p:nvSpPr>
        <p:spPr>
          <a:xfrm>
            <a:off x="826942" y="1044024"/>
            <a:ext cx="374441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시</a:t>
            </a:r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제</a:t>
            </a:r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일치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수 및 시제 일치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눈물 방울 10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solidFill>
                  <a:srgbClr val="7030A0"/>
                </a:solidFill>
              </a:rPr>
              <a:t>B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076938" y="2773120"/>
            <a:ext cx="7383494" cy="2888128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비교구문의 시제 일치</a:t>
            </a:r>
          </a:p>
          <a:p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비교구문에서는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내용에 따라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한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문장 안에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현재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과거시제가 함께 쓰일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수 있다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have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more books than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had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나는 그가 가졌던 것보다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더 많은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책을 가지고 있다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is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stronger than he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was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그는 그가 그랬던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것보다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예전보다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더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강하다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  <a:endParaRPr lang="en-US" altLang="ko-KR" sz="21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오각형 12"/>
          <p:cNvSpPr/>
          <p:nvPr/>
        </p:nvSpPr>
        <p:spPr>
          <a:xfrm>
            <a:off x="646797" y="2344681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58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301306" y="1700809"/>
            <a:ext cx="8608305" cy="468048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algn="just">
              <a:lnSpc>
                <a:spcPct val="130000"/>
              </a:lnSpc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400" b="1" dirty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/>
            </a:pPr>
            <a:r>
              <a:rPr lang="ko-KR" altLang="en-US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화법의 종류</a:t>
            </a: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80000"/>
              </a:lnSpc>
            </a:pP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■ </a:t>
            </a:r>
            <a:r>
              <a:rPr lang="ko-KR" altLang="en-US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직접화법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다른 사람의 말을 인용부호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(“”)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를 이용해 그대로 전달하는 화법이다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252000" algn="just">
              <a:lnSpc>
                <a:spcPct val="180000"/>
              </a:lnSpc>
            </a:pP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■</a:t>
            </a:r>
            <a:r>
              <a:rPr lang="ko-KR" altLang="en-US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간접화법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다른 사람이 말한 내용을 전달하는 사람의 입장에 맞게 바꿔서 말하는 화법이다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594900" indent="-342900" algn="just">
              <a:lnSpc>
                <a:spcPct val="180000"/>
              </a:lnSpc>
              <a:buFont typeface="Arial" panose="020B0604020202020204" pitchFamily="34" charset="0"/>
              <a:buChar char="•"/>
            </a:pPr>
            <a:r>
              <a:rPr lang="en-US" altLang="ko-KR" sz="24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clerk </a:t>
            </a:r>
            <a:r>
              <a:rPr lang="en-US" altLang="ko-KR" sz="2400" b="1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said to </a:t>
            </a:r>
            <a:r>
              <a:rPr lang="en-US" altLang="ko-KR" sz="24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me, “</a:t>
            </a:r>
            <a:r>
              <a:rPr lang="en-US" altLang="ko-KR" sz="2400" b="1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</a:t>
            </a:r>
            <a:r>
              <a:rPr lang="en-US" altLang="ko-KR" sz="24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can wrap it up.” </a:t>
            </a:r>
            <a:r>
              <a:rPr lang="en-US" altLang="ko-KR" sz="2400" spc="-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400" spc="-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직접화법</a:t>
            </a:r>
            <a:r>
              <a:rPr lang="en-US" altLang="ko-KR" sz="2400" spc="-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marL="594900" indent="-342900" algn="just">
              <a:lnSpc>
                <a:spcPct val="180000"/>
              </a:lnSpc>
              <a:buFont typeface="Arial" panose="020B0604020202020204" pitchFamily="34" charset="0"/>
              <a:buChar char="•"/>
            </a:pPr>
            <a:r>
              <a:rPr lang="en-US" altLang="ko-KR" sz="24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clerk </a:t>
            </a:r>
            <a:r>
              <a:rPr lang="en-US" altLang="ko-KR" sz="2400" b="1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told</a:t>
            </a:r>
            <a:r>
              <a:rPr lang="en-US" altLang="ko-KR" sz="24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me </a:t>
            </a:r>
            <a:r>
              <a:rPr lang="en-US" altLang="ko-KR" sz="2400" b="1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 he </a:t>
            </a:r>
            <a:r>
              <a:rPr lang="en-US" altLang="ko-KR" sz="24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could wrap it up. </a:t>
            </a:r>
            <a:r>
              <a:rPr lang="en-US" altLang="ko-KR" sz="2400" spc="-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400" spc="-1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간접화법</a:t>
            </a:r>
            <a:r>
              <a:rPr lang="en-US" altLang="ko-KR" sz="2400" spc="-100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marL="594900" indent="-342900" algn="just">
              <a:lnSpc>
                <a:spcPct val="180000"/>
              </a:lnSpc>
              <a:buFont typeface="Arial" panose="020B0604020202020204" pitchFamily="34" charset="0"/>
              <a:buChar char="•"/>
            </a:pPr>
            <a:endParaRPr lang="en-US" altLang="ko-KR" sz="2400" spc="-100" dirty="0" smtClean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7"/>
            <a:ext cx="4608512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평서문의 화법 전환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화법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C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88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301306" y="1700809"/>
            <a:ext cx="8608305" cy="468048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algn="just">
              <a:lnSpc>
                <a:spcPct val="130000"/>
              </a:lnSpc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400" b="1" dirty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r>
              <a:rPr lang="ko-KR" altLang="en-US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평서문의 화법 전환</a:t>
            </a: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endParaRPr lang="en-US" altLang="ko-KR" sz="2400" b="1" dirty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endParaRPr lang="en-US" altLang="ko-KR" sz="2400" b="1" dirty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endParaRPr lang="en-US" altLang="ko-KR" sz="2400" b="1" dirty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7"/>
            <a:ext cx="4608512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평서문의 화법 전환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화법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C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696299"/>
              </p:ext>
            </p:extLst>
          </p:nvPr>
        </p:nvGraphicFramePr>
        <p:xfrm>
          <a:off x="467544" y="2564904"/>
          <a:ext cx="8208912" cy="350955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99408"/>
                <a:gridCol w="7109504"/>
              </a:tblGrid>
              <a:tr h="5834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 smtClean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1" dirty="0" smtClean="0">
                          <a:latin typeface="+mj-ea"/>
                          <a:ea typeface="+mj-ea"/>
                        </a:rPr>
                        <a:t>평서문</a:t>
                      </a:r>
                      <a:r>
                        <a:rPr lang="en-US" altLang="ko-KR" b="1" dirty="0" smtClean="0"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b="1" dirty="0" smtClean="0">
                          <a:latin typeface="+mj-ea"/>
                          <a:ea typeface="+mj-ea"/>
                        </a:rPr>
                        <a:t>직접화법</a:t>
                      </a:r>
                      <a:r>
                        <a:rPr lang="ko-KR" altLang="en-US" b="1" baseline="0" dirty="0" smtClean="0">
                          <a:latin typeface="+mj-ea"/>
                          <a:ea typeface="+mj-ea"/>
                        </a:rPr>
                        <a:t>→간접화법</a:t>
                      </a:r>
                      <a:r>
                        <a:rPr lang="en-US" altLang="ko-KR" b="1" baseline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)</a:t>
                      </a:r>
                      <a:endParaRPr lang="ko-KR" altLang="en-US" b="1" dirty="0" smtClean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</a:tr>
              <a:tr h="340184"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>
                          <a:latin typeface="+mj-ea"/>
                          <a:ea typeface="+mj-ea"/>
                        </a:rPr>
                        <a:t>전달동사</a:t>
                      </a:r>
                      <a:endParaRPr lang="ko-KR" altLang="en-US" b="1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say → say, say to → tell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340185"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>
                          <a:latin typeface="+mj-ea"/>
                          <a:ea typeface="+mj-ea"/>
                        </a:rPr>
                        <a:t>접속사</a:t>
                      </a:r>
                      <a:endParaRPr lang="ko-KR" altLang="en-US" b="1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콤마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(,) 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인용부호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(“”) 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삭제 → 접속사 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that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으로 연결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(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생략 가능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)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340185"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>
                          <a:latin typeface="+mj-ea"/>
                          <a:ea typeface="+mj-ea"/>
                        </a:rPr>
                        <a:t>인칭</a:t>
                      </a:r>
                      <a:endParaRPr lang="ko-KR" altLang="en-US" b="1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인칭대명사를 전달자의 입장에 맞게 바꾼다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.</a:t>
                      </a:r>
                    </a:p>
                    <a:p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(1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인칭 → 전달동사의 주어와 일치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, 2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인칭 → 전달동사 뒤의 목적어와 일치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, 3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인칭 → 그대로 유지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)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>
                          <a:latin typeface="+mj-ea"/>
                          <a:ea typeface="+mj-ea"/>
                        </a:rPr>
                        <a:t>시제</a:t>
                      </a:r>
                      <a:endParaRPr lang="ko-KR" altLang="en-US" b="1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주절과 종속절의 시제는 시제 일치의 원칙에 따라 일치시킨다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.</a:t>
                      </a:r>
                    </a:p>
                    <a:p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(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현재형 전달동사 → 그대로 유지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, </a:t>
                      </a:r>
                      <a:r>
                        <a:rPr lang="ko-KR" altLang="en-US" dirty="0" err="1" smtClean="0">
                          <a:latin typeface="HY강M" panose="020B0600000101010101" charset="-127"/>
                          <a:ea typeface="HY강M" panose="020B0600000101010101" charset="-127"/>
                        </a:rPr>
                        <a:t>과거형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 전달동사 → 한 시제 이전으로 바뀜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)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>
                          <a:latin typeface="+mj-ea"/>
                          <a:ea typeface="+mj-ea"/>
                        </a:rPr>
                        <a:t>기타</a:t>
                      </a:r>
                      <a:endParaRPr lang="ko-KR" altLang="en-US" b="1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지시대명사나 부사 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(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구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)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를 전달자의 입장으로 바꾼다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.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04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301306" y="1700809"/>
            <a:ext cx="8608305" cy="468048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algn="just">
              <a:lnSpc>
                <a:spcPct val="130000"/>
              </a:lnSpc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400" b="1" dirty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4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Henry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said to me, “I’ll do my best tomorrow.”</a:t>
            </a:r>
          </a:p>
          <a:p>
            <a:pPr marL="252000" algn="just">
              <a:lnSpc>
                <a:spcPct val="130000"/>
              </a:lnSpc>
            </a:pPr>
            <a:endParaRPr lang="en-US" altLang="ko-KR" sz="24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→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Henry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told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me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would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do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his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best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next </a:t>
            </a:r>
            <a:r>
              <a:rPr lang="en-US" altLang="ko-KR" sz="24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day.</a:t>
            </a:r>
          </a:p>
          <a:p>
            <a:pPr marL="252000" algn="just">
              <a:lnSpc>
                <a:spcPct val="130000"/>
              </a:lnSpc>
            </a:pPr>
            <a:endParaRPr lang="en-US" altLang="ko-KR" sz="2400" b="1" dirty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endParaRPr lang="en-US" altLang="ko-KR" sz="2400" b="1" dirty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7"/>
            <a:ext cx="4608512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평서문의 화법 전환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화법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C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grpSp>
        <p:nvGrpSpPr>
          <p:cNvPr id="54" name="그룹 53"/>
          <p:cNvGrpSpPr/>
          <p:nvPr/>
        </p:nvGrpSpPr>
        <p:grpSpPr>
          <a:xfrm>
            <a:off x="834005" y="2348881"/>
            <a:ext cx="7770443" cy="1455203"/>
            <a:chOff x="834005" y="2621869"/>
            <a:chExt cx="7770443" cy="1455203"/>
          </a:xfrm>
        </p:grpSpPr>
        <p:cxnSp>
          <p:nvCxnSpPr>
            <p:cNvPr id="12" name="직선 연결선 11"/>
            <p:cNvCxnSpPr/>
            <p:nvPr/>
          </p:nvCxnSpPr>
          <p:spPr>
            <a:xfrm>
              <a:off x="2267744" y="3573016"/>
              <a:ext cx="576064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>
              <a:off x="3491880" y="3573016"/>
              <a:ext cx="576064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직선 연결선 13"/>
            <p:cNvCxnSpPr/>
            <p:nvPr/>
          </p:nvCxnSpPr>
          <p:spPr>
            <a:xfrm>
              <a:off x="4211960" y="3573016"/>
              <a:ext cx="288032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/>
          </p:nvCxnSpPr>
          <p:spPr>
            <a:xfrm>
              <a:off x="4644008" y="3573016"/>
              <a:ext cx="864096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6084168" y="3573016"/>
              <a:ext cx="576064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7380312" y="3573016"/>
              <a:ext cx="1224136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834005" y="4077072"/>
              <a:ext cx="576064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직선 연결선 18"/>
            <p:cNvCxnSpPr/>
            <p:nvPr/>
          </p:nvCxnSpPr>
          <p:spPr>
            <a:xfrm>
              <a:off x="1835696" y="2636912"/>
              <a:ext cx="1008112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 flipV="1">
              <a:off x="3203848" y="2636912"/>
              <a:ext cx="288032" cy="364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>
              <a:off x="3563888" y="2636912"/>
              <a:ext cx="144016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>
              <a:off x="3779912" y="2636912"/>
              <a:ext cx="216024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>
              <a:off x="4378406" y="2636912"/>
              <a:ext cx="576064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>
              <a:off x="5712986" y="2636912"/>
              <a:ext cx="1307286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직선 화살표 연결선 37"/>
            <p:cNvCxnSpPr/>
            <p:nvPr/>
          </p:nvCxnSpPr>
          <p:spPr>
            <a:xfrm>
              <a:off x="2411760" y="2636912"/>
              <a:ext cx="72008" cy="50405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1" name="직선 화살표 연결선 40"/>
            <p:cNvCxnSpPr/>
            <p:nvPr/>
          </p:nvCxnSpPr>
          <p:spPr>
            <a:xfrm>
              <a:off x="3383868" y="2636912"/>
              <a:ext cx="305835" cy="50405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직선 화살표 연결선 42"/>
            <p:cNvCxnSpPr/>
            <p:nvPr/>
          </p:nvCxnSpPr>
          <p:spPr>
            <a:xfrm>
              <a:off x="3641993" y="2636912"/>
              <a:ext cx="509573" cy="50405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직선 화살표 연결선 46"/>
            <p:cNvCxnSpPr/>
            <p:nvPr/>
          </p:nvCxnSpPr>
          <p:spPr>
            <a:xfrm>
              <a:off x="3925742" y="2636912"/>
              <a:ext cx="901044" cy="50405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9" name="직선 화살표 연결선 48"/>
            <p:cNvCxnSpPr/>
            <p:nvPr/>
          </p:nvCxnSpPr>
          <p:spPr>
            <a:xfrm>
              <a:off x="4826786" y="2621869"/>
              <a:ext cx="1330188" cy="5911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직선 화살표 연결선 50"/>
            <p:cNvCxnSpPr/>
            <p:nvPr/>
          </p:nvCxnSpPr>
          <p:spPr>
            <a:xfrm>
              <a:off x="6734635" y="2621869"/>
              <a:ext cx="1194302" cy="5911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3" name="순서도: 대체 처리 52"/>
          <p:cNvSpPr/>
          <p:nvPr/>
        </p:nvSpPr>
        <p:spPr>
          <a:xfrm>
            <a:off x="611560" y="4236133"/>
            <a:ext cx="7940098" cy="1959260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cf. </a:t>
            </a:r>
            <a:r>
              <a:rPr lang="ko-KR" altLang="en-US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지시대명사와 부사 </a:t>
            </a: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구</a:t>
            </a: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전환</a:t>
            </a: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화법 전환에 따른 지시대명사</a:t>
            </a: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부사 </a:t>
            </a: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구</a:t>
            </a: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변화는 다음과 같다</a:t>
            </a: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r>
              <a:rPr lang="en-US" altLang="ko-KR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This〔that</a:t>
            </a:r>
            <a:r>
              <a:rPr lang="en-US" altLang="ko-KR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〕→ </a:t>
            </a:r>
            <a:r>
              <a:rPr lang="en-US" altLang="ko-KR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that〔those</a:t>
            </a:r>
            <a:r>
              <a:rPr lang="en-US" altLang="ko-KR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〕, ago → before, now → then</a:t>
            </a:r>
          </a:p>
          <a:p>
            <a:r>
              <a:rPr lang="en-US" altLang="ko-KR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here </a:t>
            </a: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→ there, today → that day, tonight → that night, tomorrow → the next day</a:t>
            </a:r>
          </a:p>
          <a:p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yesterday → the day </a:t>
            </a:r>
            <a:r>
              <a:rPr lang="en-US" altLang="ko-KR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before〔</a:t>
            </a:r>
            <a:r>
              <a:rPr lang="en-US" altLang="ko-KR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</a:t>
            </a: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previous </a:t>
            </a:r>
            <a:r>
              <a:rPr lang="en-US" altLang="ko-KR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day〕</a:t>
            </a:r>
          </a:p>
          <a:p>
            <a:r>
              <a:rPr lang="en-US" altLang="ko-KR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last </a:t>
            </a:r>
            <a:r>
              <a:rPr lang="en-US" altLang="ko-KR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night → the night </a:t>
            </a:r>
            <a:r>
              <a:rPr lang="en-US" altLang="ko-KR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before〔the</a:t>
            </a:r>
            <a:r>
              <a:rPr lang="en-US" altLang="ko-KR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previous night〕</a:t>
            </a:r>
          </a:p>
        </p:txBody>
      </p:sp>
    </p:spTree>
    <p:extLst>
      <p:ext uri="{BB962C8B-B14F-4D97-AF65-F5344CB8AC3E}">
        <p14:creationId xmlns:p14="http://schemas.microsoft.com/office/powerpoint/2010/main" val="11013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순서도: 대체 처리 6"/>
          <p:cNvSpPr/>
          <p:nvPr/>
        </p:nvSpPr>
        <p:spPr>
          <a:xfrm>
            <a:off x="826942" y="1044024"/>
            <a:ext cx="374441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평서문의 화법 전환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화법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눈물 방울 10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C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076938" y="2773120"/>
            <a:ext cx="7383494" cy="3392184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감탄문의 화법 전환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say, say to → say, cry (out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), shout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exclaim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콤마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(,)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인용부호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(“ ”)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삭제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→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How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＋형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부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V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→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V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very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＋형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부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What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a(n)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＋형＋명＋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V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→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V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 very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＋형＋명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said, “What a nice girl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she is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!”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→ He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exclaimed that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she was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 very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nice girl.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그는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그녀가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매우 친절한 소녀라고 외쳤다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  <a:endParaRPr lang="en-US" altLang="ko-KR" sz="21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오각형 12"/>
          <p:cNvSpPr/>
          <p:nvPr/>
        </p:nvSpPr>
        <p:spPr>
          <a:xfrm>
            <a:off x="646797" y="2344681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94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301306" y="1700809"/>
            <a:ext cx="8608305" cy="468048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algn="just">
              <a:lnSpc>
                <a:spcPct val="130000"/>
              </a:lnSpc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400" b="1" dirty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r>
              <a:rPr lang="ko-KR" altLang="en-US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평서문의 화법 전환</a:t>
            </a: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endParaRPr lang="en-US" altLang="ko-KR" sz="2400" b="1" dirty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endParaRPr lang="en-US" altLang="ko-KR" sz="2400" b="1" dirty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endParaRPr lang="en-US" altLang="ko-KR" sz="2400" b="1" dirty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2"/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7"/>
            <a:ext cx="4608512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의문문과 명령문의 화법 전환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화법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D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941917"/>
              </p:ext>
            </p:extLst>
          </p:nvPr>
        </p:nvGraphicFramePr>
        <p:xfrm>
          <a:off x="467544" y="2733473"/>
          <a:ext cx="8208912" cy="314379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99408"/>
                <a:gridCol w="3554752"/>
                <a:gridCol w="3554752"/>
              </a:tblGrid>
              <a:tr h="5834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 smtClean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1" dirty="0" smtClean="0">
                          <a:latin typeface="+mj-ea"/>
                          <a:ea typeface="+mj-ea"/>
                        </a:rPr>
                        <a:t>의문문</a:t>
                      </a:r>
                      <a:r>
                        <a:rPr lang="en-US" altLang="ko-KR" b="1" dirty="0" smtClean="0"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b="1" dirty="0" smtClean="0">
                          <a:latin typeface="+mj-ea"/>
                          <a:ea typeface="+mj-ea"/>
                        </a:rPr>
                        <a:t>직접화법 → 간접화법</a:t>
                      </a:r>
                      <a:r>
                        <a:rPr lang="en-US" altLang="ko-KR" b="1" dirty="0" smtClean="0">
                          <a:latin typeface="+mj-ea"/>
                          <a:ea typeface="+mj-ea"/>
                        </a:rPr>
                        <a:t>)</a:t>
                      </a:r>
                      <a:endParaRPr lang="ko-KR" altLang="en-US" b="1" dirty="0" smtClean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1" dirty="0" smtClean="0">
                          <a:latin typeface="+mj-ea"/>
                          <a:ea typeface="+mj-ea"/>
                        </a:rPr>
                        <a:t>명령문</a:t>
                      </a:r>
                      <a:r>
                        <a:rPr lang="en-US" altLang="ko-KR" b="1" dirty="0" smtClean="0"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b="1" dirty="0" smtClean="0">
                          <a:latin typeface="+mj-ea"/>
                          <a:ea typeface="+mj-ea"/>
                        </a:rPr>
                        <a:t>직접화법 → 간접화법</a:t>
                      </a:r>
                      <a:r>
                        <a:rPr lang="en-US" altLang="ko-KR" b="1" dirty="0" smtClean="0">
                          <a:latin typeface="+mj-ea"/>
                          <a:ea typeface="+mj-ea"/>
                        </a:rPr>
                        <a:t>)</a:t>
                      </a:r>
                      <a:endParaRPr lang="ko-KR" altLang="en-US" b="1" dirty="0" smtClean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</a:tr>
              <a:tr h="340184"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>
                          <a:latin typeface="+mj-ea"/>
                          <a:ea typeface="+mj-ea"/>
                        </a:rPr>
                        <a:t>전달동사</a:t>
                      </a:r>
                      <a:endParaRPr lang="ko-KR" altLang="en-US" b="1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say, say to → ask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say, say to → tell, order, advise, ask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340185"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>
                          <a:latin typeface="+mj-ea"/>
                          <a:ea typeface="+mj-ea"/>
                        </a:rPr>
                        <a:t>접속사</a:t>
                      </a:r>
                      <a:endParaRPr lang="ko-KR" altLang="en-US" b="1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의문사가 있는 경우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: 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의문사＋주어＋동사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긍정명령문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: to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＋동사원형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340185">
                <a:tc vMerge="1">
                  <a:txBody>
                    <a:bodyPr/>
                    <a:lstStyle/>
                    <a:p>
                      <a:pPr algn="ctr"/>
                      <a:endParaRPr lang="ko-KR" altLang="en-US" b="1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의문사가 없는 경우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: </a:t>
                      </a:r>
                      <a:r>
                        <a:rPr lang="en-US" altLang="ko-KR" dirty="0" err="1" smtClean="0">
                          <a:latin typeface="HY강M" panose="020B0600000101010101" charset="-127"/>
                          <a:ea typeface="HY강M" panose="020B0600000101010101" charset="-127"/>
                        </a:rPr>
                        <a:t>if〔whether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〕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＋주어＋동사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부정명령문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: </a:t>
                      </a:r>
                      <a:r>
                        <a:rPr lang="en-US" altLang="ko-KR" dirty="0" err="1" smtClean="0">
                          <a:latin typeface="HY강M" panose="020B0600000101010101" charset="-127"/>
                          <a:ea typeface="HY강M" panose="020B0600000101010101" charset="-127"/>
                        </a:rPr>
                        <a:t>not〔never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〕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＋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to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＋동사원형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>
                          <a:latin typeface="+mj-ea"/>
                          <a:ea typeface="+mj-ea"/>
                        </a:rPr>
                        <a:t>인칭</a:t>
                      </a:r>
                      <a:r>
                        <a:rPr lang="en-US" altLang="ko-KR" b="1" dirty="0" smtClean="0">
                          <a:latin typeface="+mj-ea"/>
                          <a:ea typeface="+mj-ea"/>
                        </a:rPr>
                        <a:t>,</a:t>
                      </a:r>
                    </a:p>
                    <a:p>
                      <a:pPr algn="ctr"/>
                      <a:r>
                        <a:rPr lang="ko-KR" altLang="en-US" b="1" dirty="0" smtClean="0">
                          <a:latin typeface="+mj-ea"/>
                          <a:ea typeface="+mj-ea"/>
                        </a:rPr>
                        <a:t>시제 등</a:t>
                      </a:r>
                      <a:endParaRPr lang="ko-KR" altLang="en-US" b="1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시제를 일치시키고 인칭대명사와 지시대명사나 부사 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(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구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)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를 전달자의 입장에 맞게 바꾼다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.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978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301306" y="1700809"/>
            <a:ext cx="8608305" cy="468048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algn="just">
              <a:lnSpc>
                <a:spcPct val="130000"/>
              </a:lnSpc>
            </a:pP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said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to me, “What can I do for you?”</a:t>
            </a:r>
          </a:p>
          <a:p>
            <a:pPr marL="252000" algn="just">
              <a:lnSpc>
                <a:spcPct val="130000"/>
              </a:lnSpc>
            </a:pP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→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asked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me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 he could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 for me.</a:t>
            </a:r>
          </a:p>
          <a:p>
            <a:pPr marL="252000" algn="just">
              <a:lnSpc>
                <a:spcPct val="130000"/>
              </a:lnSpc>
            </a:pP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said to me, “Are you interested in magic?”</a:t>
            </a:r>
          </a:p>
          <a:p>
            <a:pPr marL="252000" algn="just">
              <a:lnSpc>
                <a:spcPct val="130000"/>
              </a:lnSpc>
            </a:pP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→ He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asked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me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 I was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interested in magic.</a:t>
            </a:r>
          </a:p>
          <a:p>
            <a:pPr marL="252000" algn="just">
              <a:lnSpc>
                <a:spcPct val="130000"/>
              </a:lnSpc>
            </a:pP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My mother said to me, “Enter your room.”</a:t>
            </a:r>
          </a:p>
          <a:p>
            <a:pPr marL="252000" algn="just">
              <a:lnSpc>
                <a:spcPct val="130000"/>
              </a:lnSpc>
            </a:pP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→ My mother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told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me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to enter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my room.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7"/>
            <a:ext cx="4608512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의문문과 명령문의 화법 전환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화법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D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0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순서도: 대체 처리 6"/>
          <p:cNvSpPr/>
          <p:nvPr/>
        </p:nvSpPr>
        <p:spPr>
          <a:xfrm>
            <a:off x="826942" y="1044024"/>
            <a:ext cx="489718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의문문과 명령문의 화법 전환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화법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눈물 방울 10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D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076938" y="2773120"/>
            <a:ext cx="7383494" cy="3392184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의문사가 주어인 경우에는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의문사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＋동사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어순으로 쓴다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She asked Matt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who was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leader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of the project.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그녀는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Matt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에게 그 프로젝트의 리더가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누구인지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물었다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오각형 12"/>
          <p:cNvSpPr/>
          <p:nvPr/>
        </p:nvSpPr>
        <p:spPr>
          <a:xfrm>
            <a:off x="646797" y="2344681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3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18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Rick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was born paralyzed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 so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couldn’t walk. One day,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sz="3000" u="sng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Rick </a:t>
            </a:r>
            <a:r>
              <a:rPr lang="en-US" altLang="ko-KR" sz="3000" u="sng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said </a:t>
            </a:r>
            <a:r>
              <a:rPr lang="en-US" altLang="ko-KR" sz="3000" u="sng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that </a:t>
            </a:r>
            <a:r>
              <a:rPr lang="en-US" altLang="ko-KR" sz="3000" u="sng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wanted </a:t>
            </a:r>
            <a:r>
              <a:rPr lang="en-US" altLang="ko-KR" sz="3000" u="sng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to take </a:t>
            </a:r>
            <a:r>
              <a:rPr lang="en-US" altLang="ko-KR" sz="3000" u="sng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part in a race.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Dick, Rick’s father, began to practice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for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race,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but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was not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easy at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all. During the training for the race,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Rick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had to sit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</a:p>
          <a:p>
            <a:pPr algn="just">
              <a:lnSpc>
                <a:spcPct val="18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in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 wheelchair.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And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Dick had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to push it  at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same time. </a:t>
            </a:r>
            <a:endParaRPr lang="en-US" altLang="ko-KR" sz="30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cxnSp>
        <p:nvCxnSpPr>
          <p:cNvPr id="15" name="직선 연결선 14"/>
          <p:cNvCxnSpPr/>
          <p:nvPr/>
        </p:nvCxnSpPr>
        <p:spPr>
          <a:xfrm flipH="1">
            <a:off x="5004048" y="1196752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 flipH="1">
            <a:off x="1907704" y="2060848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 flipH="1">
            <a:off x="4139952" y="2060848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 flipH="1">
            <a:off x="7308304" y="2060848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 flipH="1">
            <a:off x="1619672" y="3669735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 flipH="1">
            <a:off x="4146485" y="3669735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 flipH="1">
            <a:off x="5868144" y="4437112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 flipH="1">
            <a:off x="8820472" y="4437112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 flipH="1">
            <a:off x="7668344" y="5306235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 flipV="1">
            <a:off x="1147244" y="1556792"/>
            <a:ext cx="3568772" cy="3206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77" name="그룹 76"/>
          <p:cNvGrpSpPr/>
          <p:nvPr/>
        </p:nvGrpSpPr>
        <p:grpSpPr>
          <a:xfrm>
            <a:off x="251520" y="3245387"/>
            <a:ext cx="8712968" cy="831685"/>
            <a:chOff x="251520" y="3245387"/>
            <a:chExt cx="8712968" cy="831685"/>
          </a:xfrm>
        </p:grpSpPr>
        <p:cxnSp>
          <p:nvCxnSpPr>
            <p:cNvPr id="29" name="직선 연결선 28"/>
            <p:cNvCxnSpPr/>
            <p:nvPr/>
          </p:nvCxnSpPr>
          <p:spPr>
            <a:xfrm flipV="1">
              <a:off x="7164288" y="3245387"/>
              <a:ext cx="1800200" cy="12576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9" name="직선 연결선 48"/>
            <p:cNvCxnSpPr/>
            <p:nvPr/>
          </p:nvCxnSpPr>
          <p:spPr>
            <a:xfrm>
              <a:off x="251520" y="4077072"/>
              <a:ext cx="1296144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78" name="그룹 77"/>
          <p:cNvGrpSpPr/>
          <p:nvPr/>
        </p:nvGrpSpPr>
        <p:grpSpPr>
          <a:xfrm>
            <a:off x="6261673" y="4058393"/>
            <a:ext cx="2558799" cy="18679"/>
            <a:chOff x="6261673" y="4058393"/>
            <a:chExt cx="2558799" cy="18679"/>
          </a:xfrm>
        </p:grpSpPr>
        <p:cxnSp>
          <p:nvCxnSpPr>
            <p:cNvPr id="51" name="직선 연결선 50"/>
            <p:cNvCxnSpPr/>
            <p:nvPr/>
          </p:nvCxnSpPr>
          <p:spPr>
            <a:xfrm>
              <a:off x="6261673" y="4077072"/>
              <a:ext cx="782807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" name="직선 연결선 51"/>
            <p:cNvCxnSpPr/>
            <p:nvPr/>
          </p:nvCxnSpPr>
          <p:spPr>
            <a:xfrm>
              <a:off x="8037665" y="4058393"/>
              <a:ext cx="782807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56" name="직선 연결선 55"/>
          <p:cNvCxnSpPr/>
          <p:nvPr/>
        </p:nvCxnSpPr>
        <p:spPr>
          <a:xfrm>
            <a:off x="6957545" y="4941168"/>
            <a:ext cx="1106843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79" name="그룹 78"/>
          <p:cNvGrpSpPr/>
          <p:nvPr/>
        </p:nvGrpSpPr>
        <p:grpSpPr>
          <a:xfrm>
            <a:off x="224797" y="5661248"/>
            <a:ext cx="8757692" cy="864096"/>
            <a:chOff x="224797" y="5661248"/>
            <a:chExt cx="8757692" cy="864096"/>
          </a:xfrm>
        </p:grpSpPr>
        <p:cxnSp>
          <p:nvCxnSpPr>
            <p:cNvPr id="58" name="직선 연결선 57"/>
            <p:cNvCxnSpPr/>
            <p:nvPr/>
          </p:nvCxnSpPr>
          <p:spPr>
            <a:xfrm>
              <a:off x="7875646" y="5661248"/>
              <a:ext cx="1106843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9" name="직선 연결선 58"/>
            <p:cNvCxnSpPr/>
            <p:nvPr/>
          </p:nvCxnSpPr>
          <p:spPr>
            <a:xfrm>
              <a:off x="224797" y="6525344"/>
              <a:ext cx="1754915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61" name="TextBox 60"/>
          <p:cNvSpPr txBox="1"/>
          <p:nvPr/>
        </p:nvSpPr>
        <p:spPr>
          <a:xfrm>
            <a:off x="369102" y="1628089"/>
            <a:ext cx="52374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&lt;be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동사＋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born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＋형용사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&gt; 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인 상태로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〔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채로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〕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태어나다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grpSp>
        <p:nvGrpSpPr>
          <p:cNvPr id="75" name="그룹 74"/>
          <p:cNvGrpSpPr/>
          <p:nvPr/>
        </p:nvGrpSpPr>
        <p:grpSpPr>
          <a:xfrm>
            <a:off x="224797" y="2420888"/>
            <a:ext cx="8739691" cy="861502"/>
            <a:chOff x="224797" y="2420888"/>
            <a:chExt cx="8739691" cy="861502"/>
          </a:xfrm>
        </p:grpSpPr>
        <p:cxnSp>
          <p:nvCxnSpPr>
            <p:cNvPr id="62" name="직선 연결선 61"/>
            <p:cNvCxnSpPr/>
            <p:nvPr/>
          </p:nvCxnSpPr>
          <p:spPr>
            <a:xfrm>
              <a:off x="8181681" y="2420888"/>
              <a:ext cx="782807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직선 연결선 62"/>
            <p:cNvCxnSpPr/>
            <p:nvPr/>
          </p:nvCxnSpPr>
          <p:spPr>
            <a:xfrm flipV="1">
              <a:off x="224797" y="3276102"/>
              <a:ext cx="1322867" cy="628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66" name="TextBox 65"/>
          <p:cNvSpPr txBox="1"/>
          <p:nvPr/>
        </p:nvSpPr>
        <p:spPr>
          <a:xfrm>
            <a:off x="9841" y="3318975"/>
            <a:ext cx="3363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에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참가하다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 ’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(= participate in)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387525" y="3297570"/>
            <a:ext cx="7828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동격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grpSp>
        <p:nvGrpSpPr>
          <p:cNvPr id="76" name="그룹 75"/>
          <p:cNvGrpSpPr/>
          <p:nvPr/>
        </p:nvGrpSpPr>
        <p:grpSpPr>
          <a:xfrm>
            <a:off x="3363678" y="3212976"/>
            <a:ext cx="3440570" cy="193040"/>
            <a:chOff x="3363678" y="3212976"/>
            <a:chExt cx="3440570" cy="193040"/>
          </a:xfrm>
        </p:grpSpPr>
        <p:cxnSp>
          <p:nvCxnSpPr>
            <p:cNvPr id="26" name="직선 연결선 25"/>
            <p:cNvCxnSpPr/>
            <p:nvPr/>
          </p:nvCxnSpPr>
          <p:spPr>
            <a:xfrm>
              <a:off x="3363678" y="3212976"/>
              <a:ext cx="782807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 flipV="1">
              <a:off x="4612644" y="3212976"/>
              <a:ext cx="2191604" cy="12576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8" name="꺾인 연결선 67"/>
            <p:cNvCxnSpPr/>
            <p:nvPr/>
          </p:nvCxnSpPr>
          <p:spPr>
            <a:xfrm>
              <a:off x="3482225" y="3212976"/>
              <a:ext cx="648072" cy="193040"/>
            </a:xfrm>
            <a:prstGeom prst="bentConnector3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0" name="꺾인 연결선 69"/>
            <p:cNvCxnSpPr/>
            <p:nvPr/>
          </p:nvCxnSpPr>
          <p:spPr>
            <a:xfrm flipH="1">
              <a:off x="5236072" y="3212976"/>
              <a:ext cx="648072" cy="193040"/>
            </a:xfrm>
            <a:prstGeom prst="bentConnector3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71" name="TextBox 70"/>
          <p:cNvSpPr txBox="1"/>
          <p:nvPr/>
        </p:nvSpPr>
        <p:spPr>
          <a:xfrm>
            <a:off x="7054477" y="3309239"/>
            <a:ext cx="20696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→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began practicing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372200" y="4169747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전혀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〔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결코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〕 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하지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않은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653076" y="4962654"/>
            <a:ext cx="18629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  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해야만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했다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812359" y="5780003"/>
            <a:ext cx="1300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   ‘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동시에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6369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1" grpId="0"/>
      <p:bldP spid="66" grpId="0"/>
      <p:bldP spid="67" grpId="0"/>
      <p:bldP spid="71" grpId="0"/>
      <p:bldP spid="72" grpId="0"/>
      <p:bldP spid="73" grpId="0"/>
      <p:bldP spid="7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180000"/>
              </a:lnSpc>
            </a:pP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At last,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it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was the day of the race. Before the race,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Dick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said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to his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son,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“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We’ll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run  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as long as you want,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but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can stop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anytime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want.”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strongly wanted   to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finish this race. Dick and Rick completed their first race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successfully. Dick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hugged Rick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with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tears. “I’m proud of you, son. We can keep running together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.”</a:t>
            </a:r>
            <a:endParaRPr lang="en-US" altLang="ko-KR" sz="30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grpSp>
        <p:nvGrpSpPr>
          <p:cNvPr id="35" name="그룹 34"/>
          <p:cNvGrpSpPr/>
          <p:nvPr/>
        </p:nvGrpSpPr>
        <p:grpSpPr>
          <a:xfrm>
            <a:off x="1115616" y="1124744"/>
            <a:ext cx="5904656" cy="4536504"/>
            <a:chOff x="1115616" y="1124744"/>
            <a:chExt cx="5904656" cy="4536504"/>
          </a:xfrm>
        </p:grpSpPr>
        <p:cxnSp>
          <p:nvCxnSpPr>
            <p:cNvPr id="7" name="직선 연결선 6"/>
            <p:cNvCxnSpPr/>
            <p:nvPr/>
          </p:nvCxnSpPr>
          <p:spPr>
            <a:xfrm flipH="1">
              <a:off x="1691680" y="1124744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연결선 7"/>
            <p:cNvCxnSpPr/>
            <p:nvPr/>
          </p:nvCxnSpPr>
          <p:spPr>
            <a:xfrm flipH="1">
              <a:off x="1115616" y="1988840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연결선 8"/>
            <p:cNvCxnSpPr/>
            <p:nvPr/>
          </p:nvCxnSpPr>
          <p:spPr>
            <a:xfrm flipH="1">
              <a:off x="4860032" y="1988840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연결선 9"/>
            <p:cNvCxnSpPr/>
            <p:nvPr/>
          </p:nvCxnSpPr>
          <p:spPr>
            <a:xfrm flipH="1">
              <a:off x="6876256" y="1997968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직선 연결선 10"/>
            <p:cNvCxnSpPr/>
            <p:nvPr/>
          </p:nvCxnSpPr>
          <p:spPr>
            <a:xfrm flipH="1">
              <a:off x="1979712" y="2780928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 flipH="1">
              <a:off x="5382489" y="2852936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/>
          </p:nvCxnSpPr>
          <p:spPr>
            <a:xfrm flipH="1">
              <a:off x="3779912" y="3645024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 flipH="1">
              <a:off x="5724128" y="4437112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 flipH="1">
              <a:off x="2555776" y="5301208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직선 연결선 17"/>
          <p:cNvCxnSpPr/>
          <p:nvPr/>
        </p:nvCxnSpPr>
        <p:spPr>
          <a:xfrm>
            <a:off x="152789" y="1628800"/>
            <a:ext cx="125085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7164288" y="2492896"/>
            <a:ext cx="18002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5526505" y="3284984"/>
            <a:ext cx="329396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>
            <a:off x="2276944" y="4033319"/>
            <a:ext cx="329396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>
            <a:off x="2879812" y="5661248"/>
            <a:ext cx="169218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>
            <a:off x="1566065" y="6525344"/>
            <a:ext cx="2357863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42259" y="1646316"/>
            <a:ext cx="1300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마침내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596337" y="2508873"/>
            <a:ext cx="13681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하는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한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41830" y="4071201"/>
            <a:ext cx="19622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&lt;want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＋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to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부정사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&gt;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22843" y="5689503"/>
            <a:ext cx="190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눈물을 흘리며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54242" y="6548307"/>
            <a:ext cx="2943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&lt;keep -</a:t>
            </a:r>
            <a:r>
              <a:rPr lang="en-US" altLang="ko-KR" sz="1600" b="1" dirty="0" err="1">
                <a:solidFill>
                  <a:srgbClr val="0070C0"/>
                </a:solidFill>
                <a:ea typeface="HY강B" panose="02030600000101010101" pitchFamily="18" charset="-127"/>
              </a:rPr>
              <a:t>ing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&gt; ‘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계속해서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~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하다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032462" y="3280186"/>
            <a:ext cx="22636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→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 Whenever you want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488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75530" y="404664"/>
            <a:ext cx="8424936" cy="439248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tabLst>
                <a:tab pos="1528763" algn="l"/>
              </a:tabLst>
            </a:pPr>
            <a:r>
              <a:rPr lang="en-US" altLang="ko-KR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Grammar</a:t>
            </a:r>
            <a:r>
              <a:rPr lang="ko-KR" altLang="en-US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1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spc="-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수 및 시제 일치</a:t>
            </a:r>
            <a:r>
              <a:rPr lang="en-US" altLang="ko-KR" sz="2400" spc="-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</a:t>
            </a:r>
            <a:r>
              <a:rPr lang="en-US" altLang="ko-KR" sz="2400" b="1" spc="-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</a:t>
            </a:r>
            <a:r>
              <a:rPr lang="en-US" altLang="ko-KR" sz="2400" b="1" spc="-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400" b="1" spc="-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A </a:t>
            </a:r>
            <a:r>
              <a:rPr lang="ko-KR" altLang="en-US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수 일치</a:t>
            </a:r>
            <a:endParaRPr lang="ko-KR" altLang="en-US" sz="28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tabLst>
                <a:tab pos="1528763" algn="l"/>
              </a:tabLst>
            </a:pP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B </a:t>
            </a:r>
            <a:r>
              <a:rPr lang="ko-KR" altLang="en-US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시제 일치</a:t>
            </a:r>
            <a:endParaRPr lang="en-US" altLang="ko-KR" sz="28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tabLst>
                <a:tab pos="1528763" algn="l"/>
              </a:tabLst>
            </a:pPr>
            <a:r>
              <a:rPr lang="en-US" altLang="ko-KR" sz="2800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	</a:t>
            </a:r>
            <a:r>
              <a:rPr lang="en-US" altLang="ko-KR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1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2.</a:t>
            </a:r>
            <a:r>
              <a:rPr lang="en-US" altLang="ko-KR" sz="3100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화법</a:t>
            </a:r>
            <a:endParaRPr lang="en-US" altLang="ko-KR" sz="2800" b="1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tabLst>
                <a:tab pos="1528763" algn="l"/>
              </a:tabLst>
            </a:pPr>
            <a:r>
              <a:rPr lang="en-US" altLang="ko-KR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</a:t>
            </a: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C </a:t>
            </a:r>
            <a:r>
              <a:rPr lang="ko-KR" altLang="en-US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평서문의 화법 전환</a:t>
            </a:r>
            <a:endParaRPr lang="en-US" altLang="ko-KR" sz="28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tabLst>
                <a:tab pos="1528763" algn="l"/>
              </a:tabLst>
            </a:pP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</a:t>
            </a:r>
            <a:r>
              <a:rPr lang="en-US" altLang="ko-KR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D</a:t>
            </a: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의문문과 명령문의 화법 전환</a:t>
            </a:r>
            <a:endParaRPr lang="ko-KR" altLang="en-US" sz="28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tabLst>
                <a:tab pos="1528763" algn="l"/>
              </a:tabLst>
            </a:pP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375530" y="5085184"/>
            <a:ext cx="8424936" cy="153448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Expression 1.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부탁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en-US" altLang="ko-KR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요청하기</a:t>
            </a:r>
            <a:endParaRPr lang="en-US" altLang="ko-KR" sz="2800" b="1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 </a:t>
            </a:r>
            <a:r>
              <a:rPr lang="en-US" altLang="ko-KR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2.</a:t>
            </a:r>
            <a:r>
              <a:rPr lang="en-US" altLang="ko-KR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수정하기</a:t>
            </a:r>
            <a:endParaRPr lang="ko-KR" altLang="en-US" sz="28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7294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18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After that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they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have completed over 1,000 races. Everything was a big challenge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for them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but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they never gave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up.</a:t>
            </a:r>
            <a:endParaRPr lang="en-US" altLang="ko-KR" sz="30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cxnSp>
        <p:nvCxnSpPr>
          <p:cNvPr id="4" name="직선 연결선 3"/>
          <p:cNvCxnSpPr/>
          <p:nvPr/>
        </p:nvCxnSpPr>
        <p:spPr>
          <a:xfrm flipH="1">
            <a:off x="2051720" y="1196752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 flipH="1">
            <a:off x="5940152" y="1988840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flipH="1">
            <a:off x="8172400" y="1988840"/>
            <a:ext cx="144016" cy="3600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47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16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Sci-fi </a:t>
            </a: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films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It is easy for </a:t>
            </a:r>
            <a:r>
              <a:rPr lang="en-US" altLang="ko-KR" sz="30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spacecrafts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to travel at the speed of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light or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even faster. Travel between galaxies is possible in a few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minutes or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hours.</a:t>
            </a:r>
          </a:p>
          <a:p>
            <a:pPr algn="just">
              <a:lnSpc>
                <a:spcPct val="16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Science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Einstein said that a lot of energy </a:t>
            </a: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is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needed as a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spacecraft nears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speed of light. Therefore, if Einstein is correct, then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would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 impossible for humans to travel at the speed of light.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 step1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grpSp>
        <p:nvGrpSpPr>
          <p:cNvPr id="51" name="그룹 50"/>
          <p:cNvGrpSpPr/>
          <p:nvPr/>
        </p:nvGrpSpPr>
        <p:grpSpPr>
          <a:xfrm>
            <a:off x="179512" y="1484784"/>
            <a:ext cx="8784976" cy="792088"/>
            <a:chOff x="179512" y="1484784"/>
            <a:chExt cx="8784976" cy="792088"/>
          </a:xfrm>
        </p:grpSpPr>
        <p:cxnSp>
          <p:nvCxnSpPr>
            <p:cNvPr id="8" name="직선 연결선 7"/>
            <p:cNvCxnSpPr/>
            <p:nvPr/>
          </p:nvCxnSpPr>
          <p:spPr>
            <a:xfrm>
              <a:off x="7020272" y="1484784"/>
              <a:ext cx="1944216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직선 연결선 8"/>
            <p:cNvCxnSpPr/>
            <p:nvPr/>
          </p:nvCxnSpPr>
          <p:spPr>
            <a:xfrm>
              <a:off x="179512" y="2276872"/>
              <a:ext cx="5904656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1" name="직선 연결선 10"/>
          <p:cNvCxnSpPr/>
          <p:nvPr/>
        </p:nvCxnSpPr>
        <p:spPr>
          <a:xfrm>
            <a:off x="8571547" y="3717032"/>
            <a:ext cx="46494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1619672" y="4437112"/>
            <a:ext cx="46494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4499992" y="4437112"/>
            <a:ext cx="9361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179512" y="5157192"/>
            <a:ext cx="158417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6804248" y="5160477"/>
            <a:ext cx="46494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52" name="그룹 51"/>
          <p:cNvGrpSpPr/>
          <p:nvPr/>
        </p:nvGrpSpPr>
        <p:grpSpPr>
          <a:xfrm>
            <a:off x="179512" y="5877272"/>
            <a:ext cx="8784976" cy="792088"/>
            <a:chOff x="179512" y="5877272"/>
            <a:chExt cx="8784976" cy="792088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4355976" y="5877272"/>
              <a:ext cx="4608512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>
              <a:off x="179512" y="6669360"/>
              <a:ext cx="792088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3921605" y="2355576"/>
            <a:ext cx="1300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비교급 강조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735709" y="1484784"/>
            <a:ext cx="1300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err="1" smtClean="0">
                <a:solidFill>
                  <a:srgbClr val="0070C0"/>
                </a:solidFill>
                <a:ea typeface="HY강B" panose="02030600000101010101" pitchFamily="18" charset="-127"/>
              </a:rPr>
              <a:t>진주어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04248" y="3773151"/>
            <a:ext cx="2438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과학적 진리는 현재시제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62389" y="4458598"/>
            <a:ext cx="30955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접속사 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함에 따라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, ~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할수록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386328" y="5949280"/>
            <a:ext cx="1300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err="1" smtClean="0">
                <a:solidFill>
                  <a:srgbClr val="0070C0"/>
                </a:solidFill>
                <a:ea typeface="HY강B" panose="02030600000101010101" pitchFamily="18" charset="-127"/>
              </a:rPr>
              <a:t>진주어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39" name="직선 연결선 38"/>
          <p:cNvCxnSpPr/>
          <p:nvPr/>
        </p:nvCxnSpPr>
        <p:spPr>
          <a:xfrm>
            <a:off x="2174782" y="5877272"/>
            <a:ext cx="203717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096712" y="5978803"/>
            <a:ext cx="2403280" cy="348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To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부정사의 의미상 주어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48363" y="5212168"/>
            <a:ext cx="1637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인과의 접속부사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18803" y="5232485"/>
            <a:ext cx="1300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가주어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211960" y="4486658"/>
            <a:ext cx="1700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에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접근하다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310185" y="1550218"/>
            <a:ext cx="1300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가주어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46" name="직선 연결선 45"/>
          <p:cNvCxnSpPr/>
          <p:nvPr/>
        </p:nvCxnSpPr>
        <p:spPr>
          <a:xfrm>
            <a:off x="2378859" y="1505032"/>
            <a:ext cx="46494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직선 연결선 46"/>
          <p:cNvCxnSpPr/>
          <p:nvPr/>
        </p:nvCxnSpPr>
        <p:spPr>
          <a:xfrm>
            <a:off x="4349150" y="1486830"/>
            <a:ext cx="2455098" cy="1820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364904" y="1511924"/>
            <a:ext cx="2403280" cy="348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to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부정사의 의미상 주어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50" name="직선 연결선 49"/>
          <p:cNvCxnSpPr/>
          <p:nvPr/>
        </p:nvCxnSpPr>
        <p:spPr>
          <a:xfrm>
            <a:off x="4103947" y="2341159"/>
            <a:ext cx="9361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603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3" grpId="0"/>
      <p:bldP spid="34" grpId="0"/>
      <p:bldP spid="35" grpId="0"/>
      <p:bldP spid="36" grpId="0"/>
      <p:bldP spid="37" grpId="0"/>
      <p:bldP spid="41" grpId="0"/>
      <p:bldP spid="42" grpId="0"/>
      <p:bldP spid="43" grpId="0"/>
      <p:bldP spid="44" grpId="0"/>
      <p:bldP spid="45" grpId="0"/>
      <p:bldP spid="4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18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My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team made </a:t>
            </a:r>
            <a:r>
              <a:rPr lang="en-US" altLang="ko-KR" sz="3000" u="sng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     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for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Club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Festival Day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Making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it was a lot of fun. From the first day of filming,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 could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not help laughing because of the main actor’s heavy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makeup. Although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 horror movie is supposed to be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scary, ours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is funny. There are many night scenes in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our movie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 step2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2411760" y="2420888"/>
            <a:ext cx="259228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211415" y="4077072"/>
            <a:ext cx="220034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4572000" y="3212976"/>
            <a:ext cx="432048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4716016" y="4869160"/>
            <a:ext cx="259228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179512" y="5733256"/>
            <a:ext cx="76018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52557" y="2498640"/>
            <a:ext cx="2403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동명사 주어 단수 취급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0" y="3265646"/>
            <a:ext cx="4320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&lt;cannot help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＋동명사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&gt; 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하지 않을 수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없다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5558" y="4129214"/>
            <a:ext cx="3312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&lt;because of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＋명사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구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)&gt; ‘~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때문에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38147" y="4921829"/>
            <a:ext cx="2403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해야만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하다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9512" y="5738055"/>
            <a:ext cx="2403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= our horror movie</a:t>
            </a:r>
          </a:p>
        </p:txBody>
      </p:sp>
    </p:spTree>
    <p:extLst>
      <p:ext uri="{BB962C8B-B14F-4D97-AF65-F5344CB8AC3E}">
        <p14:creationId xmlns:p14="http://schemas.microsoft.com/office/powerpoint/2010/main" val="296189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  <p:bldP spid="16" grpId="0"/>
      <p:bldP spid="17" grpId="0"/>
      <p:bldP spid="18" grpId="0"/>
      <p:bldP spid="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180000"/>
              </a:lnSpc>
            </a:pP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was especially hard to create night scenes during the day. So we had to hold up a heavy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dark cloth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for the setting when we were shooting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night scenes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We </a:t>
            </a: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did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not think our movie </a:t>
            </a: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was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very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good, but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everyone who saw it </a:t>
            </a: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gave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it two thumbs up. Our club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members were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very happy.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 step2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grpSp>
        <p:nvGrpSpPr>
          <p:cNvPr id="8" name="그룹 7"/>
          <p:cNvGrpSpPr/>
          <p:nvPr/>
        </p:nvGrpSpPr>
        <p:grpSpPr>
          <a:xfrm>
            <a:off x="179512" y="1556792"/>
            <a:ext cx="8784976" cy="864096"/>
            <a:chOff x="179512" y="1556792"/>
            <a:chExt cx="8784976" cy="864096"/>
          </a:xfrm>
        </p:grpSpPr>
        <p:cxnSp>
          <p:nvCxnSpPr>
            <p:cNvPr id="4" name="직선 연결선 3"/>
            <p:cNvCxnSpPr/>
            <p:nvPr/>
          </p:nvCxnSpPr>
          <p:spPr>
            <a:xfrm>
              <a:off x="4644008" y="1556792"/>
              <a:ext cx="4320480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" name="직선 연결선 4"/>
            <p:cNvCxnSpPr/>
            <p:nvPr/>
          </p:nvCxnSpPr>
          <p:spPr>
            <a:xfrm>
              <a:off x="179512" y="2420888"/>
              <a:ext cx="2736304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7" name="직선 연결선 6"/>
          <p:cNvCxnSpPr/>
          <p:nvPr/>
        </p:nvCxnSpPr>
        <p:spPr>
          <a:xfrm>
            <a:off x="8244408" y="4077072"/>
            <a:ext cx="72008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6876256" y="4941168"/>
            <a:ext cx="86409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4716016" y="4901262"/>
            <a:ext cx="86409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53196" y="1572960"/>
            <a:ext cx="913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err="1" smtClean="0">
                <a:solidFill>
                  <a:srgbClr val="0070C0"/>
                </a:solidFill>
                <a:ea typeface="HY강B" panose="02030600000101010101" pitchFamily="18" charset="-127"/>
              </a:rPr>
              <a:t>진주어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80112" y="4077072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(that)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생략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42448" y="4097161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동사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1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79474" y="4941168"/>
            <a:ext cx="17371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주격 관계대명사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32370" y="4959079"/>
            <a:ext cx="868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동사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2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grpSp>
        <p:nvGrpSpPr>
          <p:cNvPr id="20" name="그룹 19"/>
          <p:cNvGrpSpPr/>
          <p:nvPr/>
        </p:nvGrpSpPr>
        <p:grpSpPr>
          <a:xfrm>
            <a:off x="5951215" y="3862388"/>
            <a:ext cx="333080" cy="194732"/>
            <a:chOff x="6255144" y="5538524"/>
            <a:chExt cx="333080" cy="194732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6407544" y="5538524"/>
              <a:ext cx="180680" cy="19473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 flipH="1">
              <a:off x="6255144" y="5538524"/>
              <a:ext cx="152400" cy="19473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23" name="직선 연결선 22"/>
          <p:cNvCxnSpPr/>
          <p:nvPr/>
        </p:nvCxnSpPr>
        <p:spPr>
          <a:xfrm>
            <a:off x="179512" y="1572960"/>
            <a:ext cx="21602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5496" y="1572960"/>
            <a:ext cx="913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가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주어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0719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  <p:bldP spid="16" grpId="0"/>
      <p:bldP spid="17" grpId="0"/>
      <p:bldP spid="18" grpId="0"/>
      <p:bldP spid="19" grpId="0"/>
      <p:bldP spid="2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11560" y="1901723"/>
            <a:ext cx="7632848" cy="4623621"/>
          </a:xfrm>
          <a:prstGeom prst="rect">
            <a:avLst/>
          </a:prstGeom>
          <a:solidFill>
            <a:schemeClr val="accent5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 smtClean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2800" spc="-100" dirty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Would you do me a favor?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B </a:t>
            </a:r>
            <a:r>
              <a:rPr lang="en-US" altLang="ko-KR" sz="2800" spc="-100" dirty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Sure, Mom. </a:t>
            </a:r>
            <a:r>
              <a:rPr lang="en-US" altLang="ko-KR" sz="28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 is it?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2800" spc="-100" dirty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Can you do the laundry for me? </a:t>
            </a:r>
            <a:r>
              <a:rPr lang="en-US" altLang="ko-KR" sz="28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I’m busy preparing dinner.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B </a:t>
            </a:r>
            <a:r>
              <a:rPr lang="en-US" altLang="ko-KR" sz="2800" spc="-100" dirty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No problem. </a:t>
            </a:r>
            <a:r>
              <a:rPr lang="en-US" altLang="ko-KR" sz="28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just put the dirty clothes in the washing machine </a:t>
            </a:r>
            <a:r>
              <a:rPr lang="en-US" altLang="ko-KR" sz="28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and turn </a:t>
            </a:r>
            <a:r>
              <a:rPr lang="en-US" altLang="ko-KR" sz="28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on, right?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28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Sure. Don’t forget the detergent</a:t>
            </a:r>
            <a:r>
              <a:rPr lang="en-US" altLang="ko-KR" sz="28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HY강B" pitchFamily="18" charset="-127"/>
              </a:rPr>
              <a:t>  Expression 1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827584" y="1260049"/>
            <a:ext cx="423127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부탁</a:t>
            </a:r>
            <a:r>
              <a:rPr lang="en-US" altLang="ko-KR" sz="24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400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요청하기</a:t>
            </a:r>
            <a:endParaRPr lang="ko-KR" altLang="en-US" sz="24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" name="눈물 방울 14"/>
          <p:cNvSpPr/>
          <p:nvPr/>
        </p:nvSpPr>
        <p:spPr>
          <a:xfrm rot="16200000">
            <a:off x="349762" y="1222986"/>
            <a:ext cx="720080" cy="667611"/>
          </a:xfrm>
          <a:prstGeom prst="teardrop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3778" y="126004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3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0403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9512" y="1199646"/>
            <a:ext cx="4320480" cy="5253690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ko-KR" altLang="en-US" sz="2100" b="1" dirty="0" smtClean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▶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부탁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요청하기</a:t>
            </a:r>
            <a:endParaRPr lang="en-US" altLang="ko-KR" sz="21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Will〔Would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〕 you do me a favor?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Could〔Can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〕 you help me?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Would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give me a hand?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May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ask a favor of you?</a:t>
            </a:r>
          </a:p>
          <a:p>
            <a:pPr marL="34290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May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ask you for a favor?</a:t>
            </a:r>
            <a:endParaRPr lang="ko-KR" altLang="en-US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1</a:t>
            </a:r>
            <a:endParaRPr lang="en-US" altLang="ko-KR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716017" y="1186118"/>
            <a:ext cx="4304028" cy="2458906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100" b="1" dirty="0" smtClean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▶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수락하기</a:t>
            </a:r>
            <a:endParaRPr lang="en-US" altLang="ko-KR" sz="21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Sure. / No problem.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Yes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certainly. / Why not?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I’d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 glad to. / Of course.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4719864" y="3933056"/>
            <a:ext cx="4304028" cy="2520280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100" b="1" dirty="0" smtClean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▶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거절하기</a:t>
            </a:r>
            <a:endParaRPr lang="en-US" altLang="ko-KR" sz="21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(I’m) Sorry, but I can’t.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I’m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afraid I can’t.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Maybe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next time.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817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2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683568" y="1916832"/>
            <a:ext cx="7897263" cy="4446605"/>
          </a:xfrm>
          <a:prstGeom prst="rect">
            <a:avLst/>
          </a:prstGeom>
          <a:solidFill>
            <a:schemeClr val="accent5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r>
              <a:rPr lang="en-US" altLang="ko-KR" sz="2800" kern="6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kern="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I’m glad you enjoy Korean food like </a:t>
            </a:r>
            <a:r>
              <a:rPr lang="en-US" altLang="ko-KR" sz="2800" kern="6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gimchi</a:t>
            </a:r>
            <a:r>
              <a:rPr lang="en-US" altLang="ko-KR" sz="2800" kern="6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I </a:t>
            </a:r>
            <a:r>
              <a:rPr lang="en-US" altLang="ko-KR" sz="2800" kern="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thought Americans don’t like hot dishes.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r>
              <a:rPr lang="en-US" altLang="ko-KR" sz="2800" kern="6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kern="600" dirty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I’m afraid you are wrong. </a:t>
            </a:r>
            <a:r>
              <a:rPr lang="en-US" altLang="ko-KR" sz="2800" kern="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know many Americans who love </a:t>
            </a:r>
            <a:r>
              <a:rPr lang="en-US" altLang="ko-KR" sz="2800" kern="6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spicy food</a:t>
            </a:r>
            <a:r>
              <a:rPr lang="en-US" altLang="ko-KR" sz="2800" kern="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r>
              <a:rPr lang="en-US" altLang="ko-KR" sz="2800" kern="6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kern="600" dirty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I got it.</a:t>
            </a:r>
            <a:r>
              <a:rPr lang="en-US" altLang="ko-KR" sz="2800" kern="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I’ll treat you to </a:t>
            </a:r>
            <a:r>
              <a:rPr lang="en-US" altLang="ko-KR" sz="2800" kern="6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tteokbokki</a:t>
            </a:r>
            <a:r>
              <a:rPr lang="en-US" altLang="ko-KR" sz="2800" kern="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tomorrow.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r>
              <a:rPr lang="en-US" altLang="ko-KR" sz="2800" kern="6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kern="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Thank you. I look forward to your cooking.</a:t>
            </a:r>
          </a:p>
        </p:txBody>
      </p:sp>
      <p:sp>
        <p:nvSpPr>
          <p:cNvPr id="5" name="순서도: 대체 처리 4"/>
          <p:cNvSpPr/>
          <p:nvPr/>
        </p:nvSpPr>
        <p:spPr>
          <a:xfrm>
            <a:off x="827584" y="1235761"/>
            <a:ext cx="3960440" cy="609063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원인 묻고 답하기</a:t>
            </a:r>
          </a:p>
        </p:txBody>
      </p:sp>
      <p:sp>
        <p:nvSpPr>
          <p:cNvPr id="10" name="눈물 방울 9"/>
          <p:cNvSpPr/>
          <p:nvPr/>
        </p:nvSpPr>
        <p:spPr>
          <a:xfrm rot="16200000">
            <a:off x="349762" y="1222986"/>
            <a:ext cx="720080" cy="667611"/>
          </a:xfrm>
          <a:prstGeom prst="teardrop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3778" y="126004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3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1931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6867" y="1147056"/>
            <a:ext cx="4365134" cy="5088078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100" b="1" dirty="0" smtClean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▶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수정하기</a:t>
            </a:r>
            <a:endParaRPr lang="en-US" altLang="ko-KR" sz="21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I’m afraid you are wrong.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Sorry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you’re mistaken.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That’s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not (quite) right.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Let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me put it this way.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Let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me explain it again in detail.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have made a mistake.</a:t>
            </a:r>
            <a:endParaRPr lang="ko-KR" altLang="en-US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666572" y="1149234"/>
            <a:ext cx="4365134" cy="5088078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100" b="1" dirty="0" smtClean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▶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이해 표현하기</a:t>
            </a:r>
            <a:endParaRPr lang="en-US" altLang="ko-KR" sz="21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see. / I got it.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think you’re right.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see what you mean.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(don’t) see your point.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(don’t) understand.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(still) isn’t clear to me what this means.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9924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468048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algn="just"/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주어가 단수인지 복수인지에 따라 동사의 수도 그에 일치시킨다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252000" algn="just">
              <a:lnSpc>
                <a:spcPct val="130000"/>
              </a:lnSpc>
            </a:pPr>
            <a:r>
              <a:rPr lang="en-US" altLang="ko-KR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1.  </a:t>
            </a:r>
            <a:r>
              <a:rPr lang="ko-KR" altLang="en-US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단수동사를 쓰는 경우</a:t>
            </a: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과목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나라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책 제목 등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endParaRPr lang="en-US" altLang="ko-KR" sz="24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i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Mathematics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is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an interesting subject.</a:t>
            </a:r>
          </a:p>
          <a:p>
            <a:pPr marL="252000" algn="just">
              <a:lnSpc>
                <a:spcPct val="130000"/>
              </a:lnSpc>
            </a:pP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시간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거리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길이 등의 단위의 경우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endParaRPr lang="en-US" altLang="ko-KR" sz="24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i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Ten </a:t>
            </a: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minutes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is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enough time to cook pasta.</a:t>
            </a:r>
          </a:p>
          <a:p>
            <a:pPr marL="252000" algn="just">
              <a:lnSpc>
                <a:spcPct val="130000"/>
              </a:lnSpc>
            </a:pP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to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부정사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구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),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동명사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구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),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명사절의 경우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endParaRPr lang="en-US" altLang="ko-KR" sz="24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i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To </a:t>
            </a: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play baseball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is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a lot of fun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252000"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7"/>
            <a:ext cx="4608512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수</a:t>
            </a:r>
            <a:r>
              <a:rPr lang="en-US" altLang="ko-KR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일치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수 및 시제 일치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A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301306" y="1700809"/>
            <a:ext cx="8608305" cy="468048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algn="just">
              <a:lnSpc>
                <a:spcPct val="130000"/>
              </a:lnSpc>
            </a:pPr>
            <a:r>
              <a:rPr lang="en-US" altLang="ko-KR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2.  </a:t>
            </a:r>
            <a:r>
              <a:rPr lang="ko-KR" altLang="en-US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단</a:t>
            </a:r>
            <a:r>
              <a:rPr lang="en-US" altLang="ko-KR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복수동사를 쓰는 경우</a:t>
            </a: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400" b="1" dirty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400" b="1" dirty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594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Most of the members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have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a similar hobby.</a:t>
            </a:r>
            <a:endParaRPr lang="en-US" altLang="ko-KR" sz="24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7"/>
            <a:ext cx="4608512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수 일치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수 및 시제 일치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A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773969"/>
              </p:ext>
            </p:extLst>
          </p:nvPr>
        </p:nvGraphicFramePr>
        <p:xfrm>
          <a:off x="504831" y="3356992"/>
          <a:ext cx="8134336" cy="1073256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248472"/>
                <a:gridCol w="1078722"/>
                <a:gridCol w="1403571"/>
                <a:gridCol w="1403571"/>
              </a:tblGrid>
              <a:tr h="56920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부분 또는 전체를 나타내는 경우</a:t>
                      </a:r>
                    </a:p>
                    <a:p>
                      <a:pPr algn="ctr" latinLnBrk="1"/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(some 〔 most / half / the rest / 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분수 </a:t>
                      </a: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〕)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+ of</a:t>
                      </a:r>
                      <a:endParaRPr lang="ko-KR" altLang="en-US" b="0" dirty="0" smtClean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단수명사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단수동사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</a:tr>
              <a:tr h="50405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rgbClr val="F2CAA9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R" altLang="en-US" dirty="0">
                        <a:solidFill>
                          <a:srgbClr val="F2CAA9"/>
                        </a:solidFill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복수명사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복수동사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62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301306" y="1700809"/>
            <a:ext cx="8608305" cy="468048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709200" indent="-457200" algn="just">
              <a:lnSpc>
                <a:spcPct val="130000"/>
              </a:lnSpc>
              <a:buAutoNum type="arabicPeriod" startAt="3"/>
            </a:pPr>
            <a:r>
              <a:rPr lang="ko-KR" altLang="en-US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여러 가지 구문의 수 일치</a:t>
            </a: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3"/>
            </a:pPr>
            <a:endParaRPr lang="en-US" altLang="ko-KR" sz="2400" b="1" dirty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3"/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3"/>
            </a:pPr>
            <a:endParaRPr lang="en-US" altLang="ko-KR" sz="2400" b="1" dirty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 startAt="3"/>
            </a:pPr>
            <a:endParaRPr lang="en-US" altLang="ko-KR" sz="2400" b="1" dirty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400" b="1" dirty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4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7"/>
            <a:ext cx="4608512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수 일치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수 및 시제 일치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A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858090"/>
              </p:ext>
            </p:extLst>
          </p:nvPr>
        </p:nvGraphicFramePr>
        <p:xfrm>
          <a:off x="539552" y="2636912"/>
          <a:ext cx="8134336" cy="246901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736304"/>
                <a:gridCol w="1656184"/>
                <a:gridCol w="2520280"/>
                <a:gridCol w="1221568"/>
              </a:tblGrid>
              <a:tr h="1533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+mj-ea"/>
                          <a:ea typeface="+mj-ea"/>
                        </a:rPr>
                        <a:t>상관접속사 구문</a:t>
                      </a:r>
                      <a:endParaRPr lang="ko-KR" altLang="en-US" b="1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1" dirty="0" smtClean="0">
                          <a:latin typeface="+mj-ea"/>
                          <a:ea typeface="+mj-ea"/>
                        </a:rPr>
                        <a:t>동사의 수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1" dirty="0" smtClean="0">
                          <a:latin typeface="+mj-ea"/>
                          <a:ea typeface="+mj-ea"/>
                        </a:rPr>
                        <a:t>기타 구문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1" dirty="0" smtClean="0">
                          <a:latin typeface="+mj-ea"/>
                          <a:ea typeface="+mj-ea"/>
                        </a:rPr>
                        <a:t>동사의 수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</a:tr>
              <a:tr h="4867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latin typeface="+mj-lt"/>
                          <a:ea typeface="HY강M" panose="020B0600000101010101" charset="-127"/>
                        </a:rPr>
                        <a:t>not only A but (also) B</a:t>
                      </a:r>
                    </a:p>
                    <a:p>
                      <a:pPr algn="ctr" latinLnBrk="1"/>
                      <a:r>
                        <a:rPr lang="en-US" altLang="ko-KR" b="0" dirty="0" smtClean="0">
                          <a:latin typeface="+mj-lt"/>
                          <a:ea typeface="HY강M" panose="020B0600000101010101" charset="-127"/>
                        </a:rPr>
                        <a:t>= B as well as A</a:t>
                      </a:r>
                      <a:endParaRPr lang="ko-KR" altLang="en-US" b="0" dirty="0">
                        <a:latin typeface="+mj-lt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B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의 수에 일치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0" dirty="0" smtClean="0">
                          <a:latin typeface="+mj-lt"/>
                          <a:ea typeface="HY강M" panose="020B0600000101010101" charset="-127"/>
                        </a:rPr>
                        <a:t>a number of(</a:t>
                      </a:r>
                      <a:r>
                        <a:rPr lang="ko-KR" altLang="en-US" b="0" dirty="0" smtClean="0">
                          <a:latin typeface="+mj-lt"/>
                          <a:ea typeface="HY강M" panose="020B0600000101010101" charset="-127"/>
                        </a:rPr>
                        <a:t>많은</a:t>
                      </a:r>
                      <a:r>
                        <a:rPr lang="en-US" altLang="ko-KR" b="0" dirty="0" smtClean="0">
                          <a:latin typeface="+mj-lt"/>
                          <a:ea typeface="HY강M" panose="020B0600000101010101" charset="-127"/>
                        </a:rPr>
                        <a:t>)</a:t>
                      </a:r>
                      <a:endParaRPr lang="ko-KR" altLang="en-US" b="0" dirty="0" smtClean="0">
                        <a:latin typeface="+mj-lt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복수 취급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333435"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latin typeface="+mj-lt"/>
                        </a:rPr>
                        <a:t>either A or B</a:t>
                      </a:r>
                      <a:endParaRPr lang="ko-KR" altLang="en-US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latin typeface="+mj-lt"/>
                        </a:rPr>
                        <a:t>the number of</a:t>
                      </a:r>
                      <a:r>
                        <a:rPr lang="en-US" altLang="ko-KR" dirty="0" smtClean="0">
                          <a:latin typeface="+mj-lt"/>
                          <a:ea typeface="맑은 고딕" panose="020B0503020000020004" pitchFamily="50" charset="-127"/>
                        </a:rPr>
                        <a:t>(~</a:t>
                      </a:r>
                      <a:r>
                        <a:rPr lang="ko-KR" altLang="en-US" dirty="0" smtClean="0">
                          <a:latin typeface="+mj-lt"/>
                          <a:ea typeface="맑은 고딕" panose="020B0503020000020004" pitchFamily="50" charset="-127"/>
                        </a:rPr>
                        <a:t>의 수</a:t>
                      </a:r>
                      <a:r>
                        <a:rPr lang="en-US" altLang="ko-KR" dirty="0" smtClean="0">
                          <a:latin typeface="+mj-lt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dirty="0">
                        <a:latin typeface="+mj-lt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단수 취급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3658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latin typeface="+mj-lt"/>
                          <a:ea typeface="HY강M" panose="020B0600000101010101" charset="-127"/>
                        </a:rPr>
                        <a:t>neither A nor B</a:t>
                      </a:r>
                      <a:endParaRPr lang="ko-KR" altLang="en-US" b="0" dirty="0">
                        <a:latin typeface="+mj-lt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0" dirty="0" smtClean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every, each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＋단수명사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단수 취급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15332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latin typeface="+mj-lt"/>
                          <a:ea typeface="HY강M" panose="020B0600000101010101" charset="-127"/>
                        </a:rPr>
                        <a:t>not A but B</a:t>
                      </a:r>
                      <a:endParaRPr lang="ko-KR" altLang="en-US" b="0" dirty="0">
                        <a:latin typeface="+mj-lt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0" dirty="0" smtClean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no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＋단수명사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단수 취급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15332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latin typeface="+mj-lt"/>
                          <a:ea typeface="HY강M" panose="020B0600000101010101" charset="-127"/>
                        </a:rPr>
                        <a:t>both A and B</a:t>
                      </a:r>
                      <a:endParaRPr lang="ko-KR" altLang="en-US" b="0" dirty="0">
                        <a:latin typeface="+mj-lt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복수 취급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no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＋복수명사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복수 취급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24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301306" y="1700809"/>
            <a:ext cx="8608305" cy="468048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algn="just">
              <a:lnSpc>
                <a:spcPct val="130000"/>
              </a:lnSpc>
            </a:pPr>
            <a:endParaRPr lang="en-US" altLang="ko-KR" sz="2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r>
              <a:rPr lang="en-US" altLang="ko-KR" sz="2400" i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Not </a:t>
            </a: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only she but also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am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interested in jazz.</a:t>
            </a:r>
          </a:p>
          <a:p>
            <a:pPr marL="252000" algn="just">
              <a:lnSpc>
                <a:spcPct val="130000"/>
              </a:lnSpc>
            </a:pP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→ I </a:t>
            </a: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as well as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she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am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interested in jazz.</a:t>
            </a:r>
          </a:p>
          <a:p>
            <a:pPr marL="252000" algn="just">
              <a:lnSpc>
                <a:spcPct val="130000"/>
              </a:lnSpc>
            </a:pP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Neither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she </a:t>
            </a: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nor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we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are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responsible for the mistake.</a:t>
            </a:r>
          </a:p>
          <a:p>
            <a:pPr marL="252000" algn="just">
              <a:lnSpc>
                <a:spcPct val="130000"/>
              </a:lnSpc>
            </a:pP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 number of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players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were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injured.</a:t>
            </a:r>
            <a:endParaRPr lang="en-US" altLang="ko-KR" sz="24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400" b="1" dirty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4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7"/>
            <a:ext cx="4608512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수 일치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수 및 시제 일치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A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74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순서도: 대체 처리 6"/>
          <p:cNvSpPr/>
          <p:nvPr/>
        </p:nvSpPr>
        <p:spPr>
          <a:xfrm>
            <a:off x="826942" y="1044024"/>
            <a:ext cx="374441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수 일치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수 및 시제 일치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눈물 방울 10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A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076938" y="2773120"/>
            <a:ext cx="7383494" cy="2888128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집합명사의 수 일치</a:t>
            </a:r>
          </a:p>
          <a:p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집합명사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(family, class ...)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의미가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집합을 나타내는 경우에는 단수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개개의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구성원을 의미하는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경우에는 복수로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취급한다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Her </a:t>
            </a:r>
            <a:r>
              <a:rPr lang="en-US" altLang="ko-KR" sz="21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family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is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large, and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her </a:t>
            </a:r>
            <a:r>
              <a:rPr lang="en-US" altLang="ko-KR" sz="2100" i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family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are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all early birds.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그녀의 가족은 대가족이며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그녀의 가족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모두가 일찍 일어난다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  <a:endParaRPr lang="en-US" altLang="ko-KR" sz="21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오각형 12"/>
          <p:cNvSpPr/>
          <p:nvPr/>
        </p:nvSpPr>
        <p:spPr>
          <a:xfrm>
            <a:off x="646797" y="2344681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19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301306" y="1700809"/>
            <a:ext cx="8608305" cy="468048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algn="just">
              <a:lnSpc>
                <a:spcPct val="130000"/>
              </a:lnSpc>
            </a:pP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주절과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종속절의 동사의 시제는 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일치시킨다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709200" indent="-457200" algn="just">
              <a:lnSpc>
                <a:spcPct val="130000"/>
              </a:lnSpc>
              <a:buAutoNum type="arabicPeriod"/>
            </a:pPr>
            <a:r>
              <a:rPr lang="ko-KR" altLang="en-US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시제 일치</a:t>
            </a: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/>
            </a:pPr>
            <a:endParaRPr lang="en-US" altLang="ko-KR" sz="2400" b="1" dirty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/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/>
            </a:pPr>
            <a:endParaRPr lang="en-US" altLang="ko-KR" sz="2400" b="1" dirty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/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709200" indent="-457200" algn="just">
              <a:lnSpc>
                <a:spcPct val="130000"/>
              </a:lnSpc>
              <a:buAutoNum type="arabicPeriod"/>
            </a:pPr>
            <a:endParaRPr lang="en-US" altLang="ko-KR" sz="2400" b="1" dirty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4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7"/>
            <a:ext cx="4608512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시제 일치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수 및 시제 일치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B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400215"/>
              </p:ext>
            </p:extLst>
          </p:nvPr>
        </p:nvGraphicFramePr>
        <p:xfrm>
          <a:off x="539552" y="3212976"/>
          <a:ext cx="8134336" cy="204651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224136"/>
                <a:gridCol w="3744416"/>
                <a:gridCol w="1224136"/>
                <a:gridCol w="1941648"/>
              </a:tblGrid>
              <a:tr h="58347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j-ea"/>
                          <a:ea typeface="+mj-ea"/>
                        </a:rPr>
                        <a:t>주절</a:t>
                      </a:r>
                      <a:r>
                        <a:rPr lang="en-US" altLang="ko-KR" sz="1600" b="1" dirty="0" smtClean="0">
                          <a:latin typeface="+mj-ea"/>
                          <a:ea typeface="+mj-ea"/>
                        </a:rPr>
                        <a:t>-</a:t>
                      </a:r>
                      <a:r>
                        <a:rPr lang="ko-KR" altLang="en-US" sz="1600" b="1" dirty="0" smtClean="0">
                          <a:latin typeface="+mj-ea"/>
                          <a:ea typeface="+mj-ea"/>
                        </a:rPr>
                        <a:t>현재</a:t>
                      </a:r>
                      <a:endParaRPr lang="ko-KR" altLang="en-US" sz="1600" b="1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latin typeface="+mj-ea"/>
                          <a:ea typeface="+mj-ea"/>
                        </a:rPr>
                        <a:t>종속절</a:t>
                      </a:r>
                      <a:r>
                        <a:rPr lang="en-US" altLang="ko-KR" sz="1600" b="1" dirty="0" smtClean="0">
                          <a:latin typeface="+mj-ea"/>
                          <a:ea typeface="+mj-ea"/>
                        </a:rPr>
                        <a:t>-</a:t>
                      </a:r>
                      <a:r>
                        <a:rPr lang="ko-KR" altLang="en-US" sz="1600" b="1" dirty="0" smtClean="0">
                          <a:latin typeface="+mj-ea"/>
                          <a:ea typeface="+mj-ea"/>
                        </a:rPr>
                        <a:t>모든 시제 가능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latin typeface="+mj-ea"/>
                          <a:ea typeface="+mj-ea"/>
                        </a:rPr>
                        <a:t>주절</a:t>
                      </a:r>
                      <a:r>
                        <a:rPr lang="en-US" altLang="ko-KR" sz="1600" b="1" dirty="0" smtClean="0">
                          <a:latin typeface="+mj-ea"/>
                          <a:ea typeface="+mj-ea"/>
                        </a:rPr>
                        <a:t>-</a:t>
                      </a:r>
                      <a:r>
                        <a:rPr lang="ko-KR" altLang="en-US" sz="1600" b="1" dirty="0" smtClean="0">
                          <a:latin typeface="+mj-ea"/>
                          <a:ea typeface="+mj-ea"/>
                        </a:rPr>
                        <a:t>과거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latin typeface="+mj-ea"/>
                          <a:ea typeface="+mj-ea"/>
                        </a:rPr>
                        <a:t>종속절 </a:t>
                      </a:r>
                      <a:r>
                        <a:rPr lang="en-US" altLang="ko-KR" sz="1600" b="1" dirty="0" smtClean="0">
                          <a:latin typeface="+mj-ea"/>
                          <a:ea typeface="+mj-ea"/>
                        </a:rPr>
                        <a:t>- </a:t>
                      </a:r>
                      <a:r>
                        <a:rPr lang="ko-KR" altLang="en-US" sz="1600" b="1" dirty="0" smtClean="0">
                          <a:latin typeface="+mj-ea"/>
                          <a:ea typeface="+mj-ea"/>
                        </a:rPr>
                        <a:t>과거</a:t>
                      </a:r>
                      <a:r>
                        <a:rPr lang="en-US" altLang="ko-KR" sz="1600" b="1" dirty="0" smtClean="0"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600" b="1" dirty="0" smtClean="0">
                          <a:latin typeface="+mj-ea"/>
                          <a:ea typeface="+mj-ea"/>
                        </a:rPr>
                        <a:t>과거완료 가능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</a:tr>
              <a:tr h="136073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I know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she </a:t>
                      </a:r>
                      <a:r>
                        <a:rPr lang="en-US" altLang="ko-KR" b="1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is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 happy. &lt;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현재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&gt;</a:t>
                      </a:r>
                    </a:p>
                    <a:p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she </a:t>
                      </a:r>
                      <a:r>
                        <a:rPr lang="en-US" altLang="ko-KR" b="1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was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 happy. &lt;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과거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&gt;</a:t>
                      </a:r>
                    </a:p>
                    <a:p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she </a:t>
                      </a:r>
                      <a:r>
                        <a:rPr lang="en-US" altLang="ko-KR" b="1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will be 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happy. &lt;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미래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&gt;</a:t>
                      </a:r>
                    </a:p>
                    <a:p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she </a:t>
                      </a:r>
                      <a:r>
                        <a:rPr lang="en-US" altLang="ko-KR" b="1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has been 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happy. &lt;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현재완료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&gt;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I knew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she </a:t>
                      </a:r>
                      <a:r>
                        <a:rPr lang="en-US" altLang="ko-KR" b="1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was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 happy. &lt;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과거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&gt;</a:t>
                      </a:r>
                    </a:p>
                    <a:p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she </a:t>
                      </a:r>
                      <a:r>
                        <a:rPr lang="en-US" altLang="ko-KR" b="1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had been 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happy. </a:t>
                      </a:r>
                    </a:p>
                    <a:p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&lt;</a:t>
                      </a:r>
                      <a:r>
                        <a:rPr lang="ko-KR" altLang="en-US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과거완료</a:t>
                      </a:r>
                      <a:r>
                        <a:rPr lang="en-US" altLang="ko-KR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&gt;</a:t>
                      </a:r>
                      <a:endParaRPr lang="ko-KR" altLang="en-US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CA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03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301306" y="1700809"/>
            <a:ext cx="8608305" cy="468048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algn="just">
              <a:lnSpc>
                <a:spcPct val="130000"/>
              </a:lnSpc>
            </a:pP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400" b="1" dirty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r>
              <a:rPr lang="en-US" altLang="ko-KR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2.  </a:t>
            </a:r>
            <a:r>
              <a:rPr lang="ko-KR" altLang="en-US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시제 일치의 예외</a:t>
            </a:r>
            <a:endParaRPr lang="en-US" altLang="ko-KR" sz="2400" b="1" dirty="0" smtClean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■ 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현재시제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현재의 사실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습관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불변의 진리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속담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격언 등은 항상 현재시제로 쓴다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594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sz="2400" spc="-11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</a:t>
            </a:r>
            <a:r>
              <a:rPr lang="en-US" altLang="ko-KR" sz="2400" i="1" spc="-11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told</a:t>
            </a:r>
            <a:r>
              <a:rPr lang="en-US" altLang="ko-KR" sz="2400" spc="-11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me he </a:t>
            </a:r>
            <a:r>
              <a:rPr lang="en-US" altLang="ko-KR" sz="2400" b="1" spc="-11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goes</a:t>
            </a:r>
            <a:r>
              <a:rPr lang="en-US" altLang="ko-KR" sz="2400" spc="-11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to church every Sunday. </a:t>
            </a:r>
            <a:r>
              <a:rPr lang="en-US" altLang="ko-KR" sz="2000" spc="-11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000" spc="-11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현재의 습관</a:t>
            </a:r>
            <a:r>
              <a:rPr lang="en-US" altLang="ko-KR" sz="2000" spc="-11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marL="594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sz="2400" spc="-12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My teacher </a:t>
            </a:r>
            <a:r>
              <a:rPr lang="en-US" altLang="ko-KR" sz="2400" i="1" spc="-12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explained</a:t>
            </a:r>
            <a:r>
              <a:rPr lang="en-US" altLang="ko-KR" sz="2400" spc="-12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that the Earth </a:t>
            </a:r>
            <a:r>
              <a:rPr lang="en-US" altLang="ko-KR" sz="2400" b="1" spc="-12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is</a:t>
            </a:r>
            <a:r>
              <a:rPr lang="en-US" altLang="ko-KR" sz="2400" spc="-12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round. </a:t>
            </a:r>
            <a:r>
              <a:rPr lang="en-US" altLang="ko-KR" sz="2000" spc="-12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000" spc="-12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불변의 진리</a:t>
            </a:r>
            <a:r>
              <a:rPr lang="en-US" altLang="ko-KR" sz="2000" spc="-12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marL="252000" algn="just">
              <a:lnSpc>
                <a:spcPct val="130000"/>
              </a:lnSpc>
            </a:pP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■ 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과거시제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역사적 사실이나 분명한 과거의 사건은 항상 과거시제로 쓴다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594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</a:t>
            </a: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says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that the Korean War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broke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out in 1950.</a:t>
            </a:r>
          </a:p>
          <a:p>
            <a:pPr marL="594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you know that Newton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was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born in Britain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?</a:t>
            </a:r>
            <a:endParaRPr lang="en-US" altLang="ko-KR" sz="2400" b="1" dirty="0">
              <a:solidFill>
                <a:srgbClr val="17375E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4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30000"/>
              </a:lnSpc>
            </a:pP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7"/>
            <a:ext cx="4608512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시제 일치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수 및 시제 일치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B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73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눈금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66"/>
        </a:solidFill>
        <a:ln>
          <a:noFill/>
        </a:ln>
      </a:spPr>
      <a:bodyPr rtlCol="0" anchor="ctr"/>
      <a:lstStyle>
        <a:defPPr algn="ctr">
          <a:defRPr>
            <a:solidFill>
              <a:srgbClr val="FF0066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spcBef>
            <a:spcPts val="30"/>
          </a:spcBef>
          <a:defRPr sz="1600" b="1" dirty="0">
            <a:solidFill>
              <a:schemeClr val="accent5">
                <a:lumMod val="75000"/>
              </a:schemeClr>
            </a:solidFill>
            <a:latin typeface="HY강B" panose="02030600000101010101" pitchFamily="18" charset="-127"/>
            <a:ea typeface="HY강B" panose="02030600000101010101" pitchFamily="18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7251</TotalTime>
  <Words>2050</Words>
  <Application>Microsoft Office PowerPoint</Application>
  <PresentationFormat>화면 슬라이드 쇼(4:3)</PresentationFormat>
  <Paragraphs>343</Paragraphs>
  <Slides>27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27</vt:i4>
      </vt:variant>
    </vt:vector>
  </HeadingPairs>
  <TitlesOfParts>
    <vt:vector size="35" baseType="lpstr">
      <vt:lpstr>맑은 고딕</vt:lpstr>
      <vt:lpstr>HY중고딕</vt:lpstr>
      <vt:lpstr>Franklin Gothic Medium</vt:lpstr>
      <vt:lpstr>HY강M</vt:lpstr>
      <vt:lpstr>HY강B</vt:lpstr>
      <vt:lpstr>Arial</vt:lpstr>
      <vt:lpstr>HY견고딕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강지희</dc:creator>
  <cp:lastModifiedBy>Registered User</cp:lastModifiedBy>
  <cp:revision>889</cp:revision>
  <cp:lastPrinted>2012-06-29T08:35:08Z</cp:lastPrinted>
  <dcterms:created xsi:type="dcterms:W3CDTF">2011-12-23T05:36:36Z</dcterms:created>
  <dcterms:modified xsi:type="dcterms:W3CDTF">2018-05-08T02:20:33Z</dcterms:modified>
</cp:coreProperties>
</file>